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y="9000000" cx="7200000"/>
  <p:notesSz cx="6858000" cy="9144000"/>
  <p:embeddedFontLst>
    <p:embeddedFont>
      <p:font typeface="Oxygen"/>
      <p:regular r:id="rId24"/>
      <p:bold r:id="rId25"/>
    </p:embeddedFont>
    <p:embeddedFont>
      <p:font typeface="Roboto"/>
      <p:regular r:id="rId26"/>
      <p:bold r:id="rId27"/>
      <p:italic r:id="rId28"/>
      <p:boldItalic r:id="rId29"/>
    </p:embeddedFont>
    <p:embeddedFont>
      <p:font typeface="Lato"/>
      <p:regular r:id="rId30"/>
      <p:bold r:id="rId31"/>
      <p:italic r:id="rId32"/>
      <p:boldItalic r:id="rId33"/>
    </p:embeddedFont>
    <p:embeddedFont>
      <p:font typeface="Barlow Semi Condensed"/>
      <p:regular r:id="rId34"/>
      <p:bold r:id="rId35"/>
      <p:italic r:id="rId36"/>
      <p:boldItalic r:id="rId37"/>
    </p:embeddedFont>
    <p:embeddedFont>
      <p:font typeface="DM Serif Display"/>
      <p:regular r:id="rId38"/>
      <p:italic r:id="rId39"/>
    </p:embeddedFont>
    <p:embeddedFont>
      <p:font typeface="Homemade Apple"/>
      <p:regular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835">
          <p15:clr>
            <a:srgbClr val="747775"/>
          </p15:clr>
        </p15:guide>
        <p15:guide id="2" pos="2268">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835" orient="horz"/>
        <p:guide pos="2268"/>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HomemadeApple-regular.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font" Target="fonts/Oxygen-regular.fntdata"/><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Roboto-regular.fntdata"/><Relationship Id="rId25" Type="http://schemas.openxmlformats.org/officeDocument/2006/relationships/font" Target="fonts/Oxygen-bold.fntdata"/><Relationship Id="rId28" Type="http://schemas.openxmlformats.org/officeDocument/2006/relationships/font" Target="fonts/Roboto-italic.fntdata"/><Relationship Id="rId27" Type="http://schemas.openxmlformats.org/officeDocument/2006/relationships/font" Target="fonts/Roboto-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Lato-bold.fntdata"/><Relationship Id="rId30" Type="http://schemas.openxmlformats.org/officeDocument/2006/relationships/font" Target="fonts/Lato-regular.fntdata"/><Relationship Id="rId11" Type="http://schemas.openxmlformats.org/officeDocument/2006/relationships/slide" Target="slides/slide6.xml"/><Relationship Id="rId33" Type="http://schemas.openxmlformats.org/officeDocument/2006/relationships/font" Target="fonts/Lato-boldItalic.fntdata"/><Relationship Id="rId10" Type="http://schemas.openxmlformats.org/officeDocument/2006/relationships/slide" Target="slides/slide5.xml"/><Relationship Id="rId32" Type="http://schemas.openxmlformats.org/officeDocument/2006/relationships/font" Target="fonts/Lato-italic.fntdata"/><Relationship Id="rId13" Type="http://schemas.openxmlformats.org/officeDocument/2006/relationships/slide" Target="slides/slide8.xml"/><Relationship Id="rId35" Type="http://schemas.openxmlformats.org/officeDocument/2006/relationships/font" Target="fonts/BarlowSemiCondensed-bold.fntdata"/><Relationship Id="rId12" Type="http://schemas.openxmlformats.org/officeDocument/2006/relationships/slide" Target="slides/slide7.xml"/><Relationship Id="rId34" Type="http://schemas.openxmlformats.org/officeDocument/2006/relationships/font" Target="fonts/BarlowSemiCondensed-regular.fntdata"/><Relationship Id="rId15" Type="http://schemas.openxmlformats.org/officeDocument/2006/relationships/slide" Target="slides/slide10.xml"/><Relationship Id="rId37" Type="http://schemas.openxmlformats.org/officeDocument/2006/relationships/font" Target="fonts/BarlowSemiCondensed-boldItalic.fntdata"/><Relationship Id="rId14" Type="http://schemas.openxmlformats.org/officeDocument/2006/relationships/slide" Target="slides/slide9.xml"/><Relationship Id="rId36" Type="http://schemas.openxmlformats.org/officeDocument/2006/relationships/font" Target="fonts/BarlowSemiCondensed-italic.fntdata"/><Relationship Id="rId17" Type="http://schemas.openxmlformats.org/officeDocument/2006/relationships/slide" Target="slides/slide12.xml"/><Relationship Id="rId39" Type="http://schemas.openxmlformats.org/officeDocument/2006/relationships/font" Target="fonts/DMSerifDisplay-italic.fntdata"/><Relationship Id="rId16" Type="http://schemas.openxmlformats.org/officeDocument/2006/relationships/slide" Target="slides/slide11.xml"/><Relationship Id="rId38" Type="http://schemas.openxmlformats.org/officeDocument/2006/relationships/font" Target="fonts/DMSerifDisplay-regular.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g35020274c67_0_12: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g35020274c6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 name="Shape 55"/>
        <p:cNvGrpSpPr/>
        <p:nvPr/>
      </p:nvGrpSpPr>
      <p:grpSpPr>
        <a:xfrm>
          <a:off x="0" y="0"/>
          <a:ext cx="0" cy="0"/>
          <a:chOff x="0" y="0"/>
          <a:chExt cx="0" cy="0"/>
        </a:xfrm>
      </p:grpSpPr>
      <p:sp>
        <p:nvSpPr>
          <p:cNvPr id="56" name="Google Shape;56;g340f7f3c40e_1_129: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57" name="Google Shape;57;g340f7f3c40e_1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340f7f3c40e_0_0: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340f7f3c40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391395f670f_0_5: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391395f670f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91395f670f_0_11: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391395f670f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g340f7f3c40e_0_29: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91" name="Google Shape;91;g340f7f3c40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g3fa6fd3f64c_0_3: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99" name="Google Shape;99;g3fa6fd3f64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34e6e829407_0_63: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34e6e829407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g34e6e829407_0_69: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34e6e829407_0_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h4fde64cc358d7364_1_18: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h4fde64cc358d7364_1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340f7f3c40e_1_20: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340f7f3c40e_1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91395f670f_0_28: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91395f670f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340f7f3c40e_1_62: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340f7f3c40e_1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h523b98e53e67151f_1_0: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h523b98e53e67151f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0f7f3c40e_1_71: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0f7f3c40e_1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35020274c67_0_25: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35020274c67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3fa6fd3f64c_0_11: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3fa6fd3f64c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91395f670f_0_23:notes"/>
          <p:cNvSpPr/>
          <p:nvPr>
            <p:ph idx="2" type="sldImg"/>
          </p:nvPr>
        </p:nvSpPr>
        <p:spPr>
          <a:xfrm>
            <a:off x="2057700" y="685800"/>
            <a:ext cx="27432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91395f670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245440" y="1302843"/>
            <a:ext cx="6709200" cy="3591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245433" y="4959099"/>
            <a:ext cx="6709200" cy="13869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6671227" y="8159609"/>
            <a:ext cx="432000" cy="688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245433" y="3763517"/>
            <a:ext cx="6709200" cy="14730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6671227" y="8159609"/>
            <a:ext cx="432000" cy="688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245433" y="778696"/>
            <a:ext cx="6709200" cy="1002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245433" y="2016579"/>
            <a:ext cx="6709200" cy="59781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6671227" y="8159609"/>
            <a:ext cx="432000" cy="688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245433" y="778696"/>
            <a:ext cx="6709200" cy="1002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245433" y="2016579"/>
            <a:ext cx="3149400" cy="59781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3805039" y="2016579"/>
            <a:ext cx="3149400" cy="59781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6671227" y="8159609"/>
            <a:ext cx="432000" cy="688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245433" y="778696"/>
            <a:ext cx="6709200" cy="10020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6671227" y="8159609"/>
            <a:ext cx="432000" cy="688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245433" y="972178"/>
            <a:ext cx="2211000" cy="13224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245433" y="2431496"/>
            <a:ext cx="2211000" cy="55632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6671227" y="8159609"/>
            <a:ext cx="432000" cy="688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386024" y="787664"/>
            <a:ext cx="5013900" cy="71580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6671227" y="8159609"/>
            <a:ext cx="432000" cy="688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3600000" y="-219"/>
            <a:ext cx="3600000" cy="90000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09055" y="2157787"/>
            <a:ext cx="3185100" cy="25938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09055" y="4904768"/>
            <a:ext cx="3185100" cy="21612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3889370" y="1266973"/>
            <a:ext cx="3021300" cy="64656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6671227" y="8159609"/>
            <a:ext cx="432000" cy="688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245433" y="7402581"/>
            <a:ext cx="4723500" cy="10587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6671227" y="8159609"/>
            <a:ext cx="432000" cy="688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245433" y="1935477"/>
            <a:ext cx="6709200" cy="34359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245433" y="5515704"/>
            <a:ext cx="6709200" cy="22761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6671227" y="8159609"/>
            <a:ext cx="432000" cy="688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6671227" y="8159609"/>
            <a:ext cx="432000" cy="6888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5433" y="778696"/>
            <a:ext cx="6709200" cy="10020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245433" y="2016579"/>
            <a:ext cx="6709200" cy="59781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6671227" y="8159609"/>
            <a:ext cx="432000" cy="6888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4.jpg"/><Relationship Id="rId11" Type="http://schemas.openxmlformats.org/officeDocument/2006/relationships/image" Target="../media/image8.jpg"/><Relationship Id="rId10" Type="http://schemas.openxmlformats.org/officeDocument/2006/relationships/image" Target="../media/image6.jpg"/><Relationship Id="rId9" Type="http://schemas.openxmlformats.org/officeDocument/2006/relationships/image" Target="../media/image2.png"/><Relationship Id="rId5" Type="http://schemas.openxmlformats.org/officeDocument/2006/relationships/image" Target="../media/image17.jpg"/><Relationship Id="rId6" Type="http://schemas.openxmlformats.org/officeDocument/2006/relationships/image" Target="../media/image13.jpg"/><Relationship Id="rId7" Type="http://schemas.openxmlformats.org/officeDocument/2006/relationships/image" Target="../media/image21.jpg"/><Relationship Id="rId8" Type="http://schemas.openxmlformats.org/officeDocument/2006/relationships/image" Target="../media/image1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7.png"/><Relationship Id="rId4" Type="http://schemas.openxmlformats.org/officeDocument/2006/relationships/image" Target="../media/image23.png"/><Relationship Id="rId5" Type="http://schemas.openxmlformats.org/officeDocument/2006/relationships/image" Target="../media/image31.png"/><Relationship Id="rId6" Type="http://schemas.openxmlformats.org/officeDocument/2006/relationships/image" Target="../media/image15.png"/><Relationship Id="rId7" Type="http://schemas.openxmlformats.org/officeDocument/2006/relationships/image" Target="../media/image2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hyperlink" Target="https://variety.com/2022/film/global/10-spanish-directors-track-1235272113/" TargetMode="External"/><Relationship Id="rId4" Type="http://schemas.openxmlformats.org/officeDocument/2006/relationships/hyperlink" Target="https://www.screendaily.com/features/the-hottest-spanish-film-projects-in-the-works/5197538.article" TargetMode="External"/><Relationship Id="rId5" Type="http://schemas.openxmlformats.org/officeDocument/2006/relationships/hyperlink" Target="https://variety.com/2025/film/global/malaga-work-in-progress-lineup-1236331059/" TargetMode="External"/><Relationship Id="rId6" Type="http://schemas.openxmlformats.org/officeDocument/2006/relationships/image" Target="../media/image25.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www.filmin.es/pelicula/manic-pixie-dream-girl-an-internet-love-story" TargetMode="External"/><Relationship Id="rId4" Type="http://schemas.openxmlformats.org/officeDocument/2006/relationships/image" Target="../media/image3.jpg"/><Relationship Id="rId11" Type="http://schemas.openxmlformats.org/officeDocument/2006/relationships/hyperlink" Target="https://variety.com/2025/film/global/malaga-work-in-progress-lineup-1236331059/" TargetMode="External"/><Relationship Id="rId10" Type="http://schemas.openxmlformats.org/officeDocument/2006/relationships/image" Target="../media/image11.png"/><Relationship Id="rId12" Type="http://schemas.openxmlformats.org/officeDocument/2006/relationships/image" Target="../media/image9.png"/><Relationship Id="rId9" Type="http://schemas.openxmlformats.org/officeDocument/2006/relationships/hyperlink" Target="https://misticaspodcast.com/" TargetMode="External"/><Relationship Id="rId5" Type="http://schemas.openxmlformats.org/officeDocument/2006/relationships/hyperlink" Target="https://www.filmin.es/pelicula/dear-werner" TargetMode="External"/><Relationship Id="rId6" Type="http://schemas.openxmlformats.org/officeDocument/2006/relationships/image" Target="../media/image7.png"/><Relationship Id="rId7" Type="http://schemas.openxmlformats.org/officeDocument/2006/relationships/hyperlink" Target="https://www.filmin.es/pelicula/la-desconocida" TargetMode="External"/><Relationship Id="rId8"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hyperlink" Target="https://drive.google.com/drive/u/0/folders/1Ho44OYUkiebTXgX97m24ebqMbIeHD9hW" TargetMode="External"/><Relationship Id="rId4" Type="http://schemas.openxmlformats.org/officeDocument/2006/relationships/image" Target="../media/image22.jpg"/><Relationship Id="rId5"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0.png"/><Relationship Id="rId4" Type="http://schemas.openxmlformats.org/officeDocument/2006/relationships/image" Target="../media/image28.png"/><Relationship Id="rId5"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9.png"/><Relationship Id="rId4" Type="http://schemas.openxmlformats.org/officeDocument/2006/relationships/hyperlink" Target="mailto:paula@amigossolutions.net"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544300" y="152400"/>
            <a:ext cx="6111395" cy="869519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 name="Shape 58"/>
        <p:cNvGrpSpPr/>
        <p:nvPr/>
      </p:nvGrpSpPr>
      <p:grpSpPr>
        <a:xfrm>
          <a:off x="0" y="0"/>
          <a:ext cx="0" cy="0"/>
          <a:chOff x="0" y="0"/>
          <a:chExt cx="0" cy="0"/>
        </a:xfrm>
      </p:grpSpPr>
      <p:sp>
        <p:nvSpPr>
          <p:cNvPr id="59" name="Google Shape;59;p14"/>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0" name="Google Shape;60;p14"/>
          <p:cNvPicPr preferRelativeResize="0"/>
          <p:nvPr/>
        </p:nvPicPr>
        <p:blipFill rotWithShape="1">
          <a:blip r:embed="rId3">
            <a:alphaModFix/>
          </a:blip>
          <a:srcRect b="0" l="0" r="8950" t="0"/>
          <a:stretch/>
        </p:blipFill>
        <p:spPr>
          <a:xfrm>
            <a:off x="4757850" y="1288925"/>
            <a:ext cx="1713198" cy="1279626"/>
          </a:xfrm>
          <a:prstGeom prst="rect">
            <a:avLst/>
          </a:prstGeom>
          <a:noFill/>
          <a:ln>
            <a:noFill/>
          </a:ln>
        </p:spPr>
      </p:pic>
      <p:pic>
        <p:nvPicPr>
          <p:cNvPr id="61" name="Google Shape;61;p14" title="CaroNanni_4.jpg"/>
          <p:cNvPicPr preferRelativeResize="0"/>
          <p:nvPr/>
        </p:nvPicPr>
        <p:blipFill>
          <a:blip r:embed="rId4">
            <a:alphaModFix/>
          </a:blip>
          <a:stretch>
            <a:fillRect/>
          </a:stretch>
        </p:blipFill>
        <p:spPr>
          <a:xfrm>
            <a:off x="565225" y="679325"/>
            <a:ext cx="3022024" cy="1975802"/>
          </a:xfrm>
          <a:prstGeom prst="rect">
            <a:avLst/>
          </a:prstGeom>
          <a:noFill/>
          <a:ln>
            <a:noFill/>
          </a:ln>
        </p:spPr>
      </p:pic>
      <p:pic>
        <p:nvPicPr>
          <p:cNvPr id="62" name="Google Shape;62;p14" title="El Mundo 7.jpg"/>
          <p:cNvPicPr preferRelativeResize="0"/>
          <p:nvPr/>
        </p:nvPicPr>
        <p:blipFill>
          <a:blip r:embed="rId5">
            <a:alphaModFix/>
          </a:blip>
          <a:stretch>
            <a:fillRect/>
          </a:stretch>
        </p:blipFill>
        <p:spPr>
          <a:xfrm>
            <a:off x="3662825" y="679328"/>
            <a:ext cx="2964408" cy="1975800"/>
          </a:xfrm>
          <a:prstGeom prst="rect">
            <a:avLst/>
          </a:prstGeom>
          <a:noFill/>
          <a:ln>
            <a:noFill/>
          </a:ln>
        </p:spPr>
      </p:pic>
      <p:pic>
        <p:nvPicPr>
          <p:cNvPr id="63" name="Google Shape;63;p14" title="CaroNanni_3.jpg"/>
          <p:cNvPicPr preferRelativeResize="0"/>
          <p:nvPr/>
        </p:nvPicPr>
        <p:blipFill rotWithShape="1">
          <a:blip r:embed="rId6">
            <a:alphaModFix/>
          </a:blip>
          <a:srcRect b="1903" l="0" r="0" t="0"/>
          <a:stretch/>
        </p:blipFill>
        <p:spPr>
          <a:xfrm>
            <a:off x="565225" y="2731325"/>
            <a:ext cx="3022024" cy="1975800"/>
          </a:xfrm>
          <a:prstGeom prst="rect">
            <a:avLst/>
          </a:prstGeom>
          <a:noFill/>
          <a:ln>
            <a:noFill/>
          </a:ln>
        </p:spPr>
      </p:pic>
      <p:pic>
        <p:nvPicPr>
          <p:cNvPr id="64" name="Google Shape;64;p14" title="CaroNanni_1.jpg"/>
          <p:cNvPicPr preferRelativeResize="0"/>
          <p:nvPr/>
        </p:nvPicPr>
        <p:blipFill>
          <a:blip r:embed="rId7">
            <a:alphaModFix/>
          </a:blip>
          <a:stretch>
            <a:fillRect/>
          </a:stretch>
        </p:blipFill>
        <p:spPr>
          <a:xfrm>
            <a:off x="3662824" y="2731329"/>
            <a:ext cx="2964398" cy="1975790"/>
          </a:xfrm>
          <a:prstGeom prst="rect">
            <a:avLst/>
          </a:prstGeom>
          <a:noFill/>
          <a:ln>
            <a:noFill/>
          </a:ln>
        </p:spPr>
      </p:pic>
      <p:pic>
        <p:nvPicPr>
          <p:cNvPr id="65" name="Google Shape;65;p14" title="IMG_8046.jpg"/>
          <p:cNvPicPr preferRelativeResize="0"/>
          <p:nvPr/>
        </p:nvPicPr>
        <p:blipFill>
          <a:blip r:embed="rId8">
            <a:alphaModFix/>
          </a:blip>
          <a:stretch>
            <a:fillRect/>
          </a:stretch>
        </p:blipFill>
        <p:spPr>
          <a:xfrm>
            <a:off x="565225" y="4783325"/>
            <a:ext cx="3022024" cy="2014201"/>
          </a:xfrm>
          <a:prstGeom prst="rect">
            <a:avLst/>
          </a:prstGeom>
          <a:noFill/>
          <a:ln>
            <a:noFill/>
          </a:ln>
        </p:spPr>
      </p:pic>
      <p:pic>
        <p:nvPicPr>
          <p:cNvPr id="66" name="Google Shape;66;p14" title="Captura de pantalla 2024-11-07 a las 1.48.56.png"/>
          <p:cNvPicPr preferRelativeResize="0"/>
          <p:nvPr/>
        </p:nvPicPr>
        <p:blipFill rotWithShape="1">
          <a:blip r:embed="rId9">
            <a:alphaModFix/>
          </a:blip>
          <a:srcRect b="-1399" l="0" r="0" t="0"/>
          <a:stretch/>
        </p:blipFill>
        <p:spPr>
          <a:xfrm>
            <a:off x="565225" y="6873725"/>
            <a:ext cx="3022024" cy="1699888"/>
          </a:xfrm>
          <a:prstGeom prst="rect">
            <a:avLst/>
          </a:prstGeom>
          <a:noFill/>
          <a:ln>
            <a:noFill/>
          </a:ln>
        </p:spPr>
      </p:pic>
      <p:pic>
        <p:nvPicPr>
          <p:cNvPr id="67" name="Google Shape;67;p14" title="El Mundo 2.jpg"/>
          <p:cNvPicPr preferRelativeResize="0"/>
          <p:nvPr/>
        </p:nvPicPr>
        <p:blipFill rotWithShape="1">
          <a:blip r:embed="rId10">
            <a:alphaModFix/>
          </a:blip>
          <a:srcRect b="0" l="0" r="0" t="0"/>
          <a:stretch/>
        </p:blipFill>
        <p:spPr>
          <a:xfrm>
            <a:off x="3662825" y="4783325"/>
            <a:ext cx="2964398" cy="2014201"/>
          </a:xfrm>
          <a:prstGeom prst="rect">
            <a:avLst/>
          </a:prstGeom>
          <a:noFill/>
          <a:ln>
            <a:noFill/>
          </a:ln>
        </p:spPr>
      </p:pic>
      <p:pic>
        <p:nvPicPr>
          <p:cNvPr id="68" name="Google Shape;68;p14" title="Captura de pantalla 2024-08-25 a las 12.18.53 a. m..JPG"/>
          <p:cNvPicPr preferRelativeResize="0"/>
          <p:nvPr/>
        </p:nvPicPr>
        <p:blipFill rotWithShape="1">
          <a:blip r:embed="rId11">
            <a:alphaModFix/>
          </a:blip>
          <a:srcRect b="0" l="0" r="1903" t="0"/>
          <a:stretch/>
        </p:blipFill>
        <p:spPr>
          <a:xfrm>
            <a:off x="3662825" y="6873725"/>
            <a:ext cx="2964398" cy="168512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4" name="Google Shape;74;p15"/>
          <p:cNvSpPr txBox="1"/>
          <p:nvPr/>
        </p:nvSpPr>
        <p:spPr>
          <a:xfrm>
            <a:off x="406750" y="666725"/>
            <a:ext cx="4454100" cy="794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2400"/>
              </a:spcBef>
              <a:spcAft>
                <a:spcPts val="0"/>
              </a:spcAft>
              <a:buClr>
                <a:schemeClr val="dk1"/>
              </a:buClr>
              <a:buSzPts val="1100"/>
              <a:buFont typeface="Arial"/>
              <a:buNone/>
            </a:pPr>
            <a:r>
              <a:rPr b="1" lang="es">
                <a:solidFill>
                  <a:srgbClr val="FD2604"/>
                </a:solidFill>
                <a:latin typeface="Barlow Semi Condensed"/>
                <a:ea typeface="Barlow Semi Condensed"/>
                <a:cs typeface="Barlow Semi Condensed"/>
                <a:sym typeface="Barlow Semi Condensed"/>
              </a:rPr>
              <a:t>CAST</a:t>
            </a:r>
            <a:endParaRPr b="1">
              <a:solidFill>
                <a:srgbClr val="FD2604"/>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Pablo</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Pablo Maqueda</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Narrator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Eva Llorach</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Pier Paolo Pasolini</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Vicente León</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Special Appearance by</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Isabel Coixet</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Margherita Buy</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Rocío León</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2400"/>
              </a:spcBef>
              <a:spcAft>
                <a:spcPts val="0"/>
              </a:spcAft>
              <a:buNone/>
            </a:pPr>
            <a:r>
              <a:rPr b="1" lang="es">
                <a:solidFill>
                  <a:srgbClr val="FD2604"/>
                </a:solidFill>
                <a:latin typeface="Barlow Semi Condensed"/>
                <a:ea typeface="Barlow Semi Condensed"/>
                <a:cs typeface="Barlow Semi Condensed"/>
                <a:sym typeface="Barlow Semi Condensed"/>
              </a:rPr>
              <a:t>CREW</a:t>
            </a:r>
            <a:endParaRPr b="1">
              <a:solidFill>
                <a:srgbClr val="FD2604"/>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Director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Pablo Maqueda</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Screenplay</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Pablo Maqueda</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Haizea Viana</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Production</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Haizea Viana</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Sandra Hermida</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Associate Producers</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Soledad Martínez</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Cristina Lera Gracia</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Colosé Producciones, executive producer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Javier Soto</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Colosé Producciones, finance director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Beatriz Mayo</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1200"/>
              </a:spcAft>
              <a:buNone/>
            </a:pPr>
            <a:r>
              <a:rPr b="1" lang="es" sz="1000">
                <a:solidFill>
                  <a:schemeClr val="dk1"/>
                </a:solidFill>
                <a:latin typeface="Barlow Semi Condensed"/>
                <a:ea typeface="Barlow Semi Condensed"/>
                <a:cs typeface="Barlow Semi Condensed"/>
                <a:sym typeface="Barlow Semi Condensed"/>
              </a:rPr>
              <a:t>Colosé Producciones, legal counsel</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Santiago Mediano Abogados</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Juan López</a:t>
            </a:r>
            <a:endParaRPr b="1" sz="1000">
              <a:solidFill>
                <a:srgbClr val="454E53"/>
              </a:solidFill>
              <a:latin typeface="Barlow Semi Condensed"/>
              <a:ea typeface="Barlow Semi Condensed"/>
              <a:cs typeface="Barlow Semi Condensed"/>
              <a:sym typeface="Barlow Semi Condensed"/>
            </a:endParaRPr>
          </a:p>
        </p:txBody>
      </p:sp>
      <p:sp>
        <p:nvSpPr>
          <p:cNvPr id="75" name="Google Shape;75;p15"/>
          <p:cNvSpPr txBox="1"/>
          <p:nvPr/>
        </p:nvSpPr>
        <p:spPr>
          <a:xfrm>
            <a:off x="3749725" y="332025"/>
            <a:ext cx="3255300" cy="7874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Clr>
                <a:schemeClr val="dk1"/>
              </a:buClr>
              <a:buSzPts val="1100"/>
              <a:buFont typeface="Arial"/>
              <a:buNone/>
            </a:pPr>
            <a:r>
              <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Cost controller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Eva Vázquez</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Viva Films Media, labour and tax advisory</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Silleras Asesores</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Viva Films Media, legal counsel</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Visual in Law</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Fabien Grinvalds</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Casting director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Cristina Pérez Lozano</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Editing</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Pablo Maqueda</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Carlos Cañas Carreira</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Assistant Editor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Agustín Serna G. Lavín</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Assistant Director, Spain Unit</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Pedro Román</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Assistant Director, Italian Unit</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Alberto Baldini</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Production sound</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Andrea Ballesteros i Beato</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Sound design</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Sergio López Eraña, Milciclos</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Re-recording mixing</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Steve Miller, Milciclos</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Sound Effects editor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Sergio López Eraña, Milciclos</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Clr>
                <a:schemeClr val="dk1"/>
              </a:buClr>
              <a:buSzPts val="1100"/>
              <a:buFont typeface="Arial"/>
              <a:buNone/>
            </a:pPr>
            <a:r>
              <a:rPr b="1" lang="es" sz="1000">
                <a:solidFill>
                  <a:schemeClr val="dk1"/>
                </a:solidFill>
                <a:latin typeface="Barlow Semi Condensed"/>
                <a:ea typeface="Barlow Semi Condensed"/>
                <a:cs typeface="Barlow Semi Condensed"/>
                <a:sym typeface="Barlow Semi Condensed"/>
              </a:rPr>
              <a:t>Dialogue editor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Anqi He</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1200"/>
              </a:spcAft>
              <a:buNone/>
            </a:pPr>
            <a:r>
              <a:rPr b="1" lang="es" sz="1000">
                <a:solidFill>
                  <a:schemeClr val="dk1"/>
                </a:solidFill>
                <a:latin typeface="Barlow Semi Condensed"/>
                <a:ea typeface="Barlow Semi Condensed"/>
                <a:cs typeface="Barlow Semi Condensed"/>
                <a:sym typeface="Barlow Semi Condensed"/>
              </a:rPr>
              <a:t>Foley</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Max Miao</a:t>
            </a:r>
            <a:endParaRPr sz="1800">
              <a:solidFill>
                <a:schemeClr val="dk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1" name="Google Shape;81;p16"/>
          <p:cNvSpPr txBox="1"/>
          <p:nvPr/>
        </p:nvSpPr>
        <p:spPr>
          <a:xfrm>
            <a:off x="454950" y="332025"/>
            <a:ext cx="4454100" cy="8311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Foley editing</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Alejandro Robles Morán</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Studio manager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Yhannis Padilla Núñez</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Sound Post-Production Studio</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Milciclos</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Original music</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Elena Hidalgo</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Original song</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“Una vespa tras un sueño”</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Pablo Maqueda</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Paco Ortega</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Recording Studio</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Musigrama Studios</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Director of Photography, Spain Unit</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Fernando Melero</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Director of Photography, Italian Unit</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Pedro Román</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Gaffer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Javier Lozano</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Focus Puller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Irene de Anta</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Still Photographer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Mario Orellana Encinar</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Production design</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Lorena Puerto</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Props master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Lucía Mateu</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Props assistant</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Gloria Escribano Ruiz</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1200"/>
              </a:spcAft>
              <a:buNone/>
            </a:pPr>
            <a:r>
              <a:rPr b="1" lang="es" sz="1000">
                <a:solidFill>
                  <a:schemeClr val="dk1"/>
                </a:solidFill>
                <a:latin typeface="Barlow Semi Condensed"/>
                <a:ea typeface="Barlow Semi Condensed"/>
                <a:cs typeface="Barlow Semi Condensed"/>
                <a:sym typeface="Barlow Semi Condensed"/>
              </a:rPr>
              <a:t>Production manager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Haizea Viana</a:t>
            </a:r>
            <a:endParaRPr b="1" sz="1200">
              <a:solidFill>
                <a:srgbClr val="FD2604"/>
              </a:solidFill>
              <a:latin typeface="Barlow Semi Condensed"/>
              <a:ea typeface="Barlow Semi Condensed"/>
              <a:cs typeface="Barlow Semi Condensed"/>
              <a:sym typeface="Barlow Semi Condensed"/>
            </a:endParaRPr>
          </a:p>
        </p:txBody>
      </p:sp>
      <p:sp>
        <p:nvSpPr>
          <p:cNvPr id="82" name="Google Shape;82;p16"/>
          <p:cNvSpPr txBox="1"/>
          <p:nvPr/>
        </p:nvSpPr>
        <p:spPr>
          <a:xfrm>
            <a:off x="3749725" y="332025"/>
            <a:ext cx="3255300" cy="78747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Production Assistant</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Laura Martínez Santamarina</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Production Assistants</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Lola Rosales</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Edgar Barceló</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Ana Rodríguez</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Production intern</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Mariamu Toure</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Head of press</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Paula Álvarez, Amigos Solutions</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Graphic desing</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Daniel Mayrit</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Mario Orellana</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Marketing</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Celia Dosal</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Claudia García de Dios</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Music supervisor</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Patricia Varas, Alondra Music</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Songs</a:t>
            </a:r>
            <a:endParaRPr b="1"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lang="es" sz="1000">
                <a:solidFill>
                  <a:schemeClr val="dk1"/>
                </a:solidFill>
                <a:latin typeface="Barlow Semi Condensed"/>
                <a:ea typeface="Barlow Semi Condensed"/>
                <a:cs typeface="Barlow Semi Condensed"/>
                <a:sym typeface="Barlow Semi Condensed"/>
              </a:rPr>
              <a:t>“QUIEN FUERA”</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 Silvio Rodríguez</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 Ojalá S. L., All rights reserved. International Copyright secured</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Interpretada por Silvio Rodríguez por cortesía de Ojalá</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lang="es" sz="1000">
                <a:solidFill>
                  <a:schemeClr val="dk1"/>
                </a:solidFill>
                <a:latin typeface="Barlow Semi Condensed"/>
                <a:ea typeface="Barlow Semi Condensed"/>
                <a:cs typeface="Barlow Semi Condensed"/>
                <a:sym typeface="Barlow Semi Condensed"/>
              </a:rPr>
              <a:t>“VUELVE CONMIGO A ITALIA”</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 Carlos Ballesteros</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 Genís Segarra</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 Austrohúngaro S. L., All rights reserved. International Copyright secured</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Interpretada por Hidrogenesse por cortesía de Austrohúngaro</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1200"/>
              </a:spcAft>
              <a:buNone/>
            </a:pPr>
            <a:r>
              <a:rPr b="1" lang="es" sz="1000">
                <a:solidFill>
                  <a:schemeClr val="dk1"/>
                </a:solidFill>
                <a:latin typeface="Barlow Semi Condensed"/>
                <a:ea typeface="Barlow Semi Condensed"/>
                <a:cs typeface="Barlow Semi Condensed"/>
                <a:sym typeface="Barlow Semi Condensed"/>
              </a:rPr>
              <a:t>Post Production facility: Aracne Digital Cinema</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Conformado, Color, Masters DCP y Deliveries</a:t>
            </a:r>
            <a:endParaRPr sz="1000">
              <a:solidFill>
                <a:schemeClr val="dk1"/>
              </a:solidFill>
              <a:latin typeface="Barlow Semi Condensed"/>
              <a:ea typeface="Barlow Semi Condensed"/>
              <a:cs typeface="Barlow Semi Condensed"/>
              <a:sym typeface="Barlow Semi Condense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7"/>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88" name="Google Shape;88;p17"/>
          <p:cNvSpPr txBox="1"/>
          <p:nvPr/>
        </p:nvSpPr>
        <p:spPr>
          <a:xfrm>
            <a:off x="454950" y="332025"/>
            <a:ext cx="4454100" cy="5730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None/>
            </a:pPr>
            <a:r>
              <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Production manager Aracne films</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Luis Tejera</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Colorist &amp; Mastering</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Roberto González</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Conforming &amp; Mastering</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Alberto Cano</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Engineering</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Javier López</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rPr b="1" lang="es" sz="1000">
                <a:solidFill>
                  <a:schemeClr val="dk1"/>
                </a:solidFill>
                <a:latin typeface="Barlow Semi Condensed"/>
                <a:ea typeface="Barlow Semi Condensed"/>
                <a:cs typeface="Barlow Semi Condensed"/>
                <a:sym typeface="Barlow Semi Condensed"/>
              </a:rPr>
              <a:t>Viva Films Media Crew</a:t>
            </a:r>
            <a:br>
              <a:rPr b="1"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Celia Dosal Carabias</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Claudia García de Dios</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Rosa Pérez</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Angie Llabres</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Lola Rosales</a:t>
            </a:r>
            <a:br>
              <a:rPr lang="es" sz="1000">
                <a:solidFill>
                  <a:schemeClr val="dk1"/>
                </a:solidFill>
                <a:latin typeface="Barlow Semi Condensed"/>
                <a:ea typeface="Barlow Semi Condensed"/>
                <a:cs typeface="Barlow Semi Condensed"/>
                <a:sym typeface="Barlow Semi Condensed"/>
              </a:rPr>
            </a:br>
            <a:r>
              <a:rPr lang="es" sz="1000">
                <a:solidFill>
                  <a:schemeClr val="dk1"/>
                </a:solidFill>
                <a:latin typeface="Barlow Semi Condensed"/>
                <a:ea typeface="Barlow Semi Condensed"/>
                <a:cs typeface="Barlow Semi Condensed"/>
                <a:sym typeface="Barlow Semi Condensed"/>
              </a:rPr>
              <a:t> Laura Martínez Santamarina</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t/>
            </a:r>
            <a:endParaRPr sz="1000">
              <a:solidFill>
                <a:schemeClr val="dk1"/>
              </a:solidFill>
              <a:latin typeface="Barlow Semi Condensed"/>
              <a:ea typeface="Barlow Semi Condensed"/>
              <a:cs typeface="Barlow Semi Condensed"/>
              <a:sym typeface="Barlow Semi Condensed"/>
            </a:endParaRPr>
          </a:p>
          <a:p>
            <a:pPr indent="0" lvl="0" marL="292100" rtl="0" algn="l">
              <a:lnSpc>
                <a:spcPct val="115000"/>
              </a:lnSpc>
              <a:spcBef>
                <a:spcPts val="1200"/>
              </a:spcBef>
              <a:spcAft>
                <a:spcPts val="0"/>
              </a:spcAft>
              <a:buNone/>
            </a:pPr>
            <a:r>
              <a:t/>
            </a:r>
            <a:endParaRPr b="1" sz="1000">
              <a:solidFill>
                <a:srgbClr val="454E53"/>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t/>
            </a:r>
            <a:endParaRPr sz="1800">
              <a:solidFill>
                <a:schemeClr val="dk2"/>
              </a:solidFill>
            </a:endParaRPr>
          </a:p>
          <a:p>
            <a:pPr indent="0" lvl="0" marL="0" rtl="0" algn="l">
              <a:lnSpc>
                <a:spcPct val="115000"/>
              </a:lnSpc>
              <a:spcBef>
                <a:spcPts val="1200"/>
              </a:spcBef>
              <a:spcAft>
                <a:spcPts val="0"/>
              </a:spcAft>
              <a:buNone/>
            </a:pPr>
            <a:r>
              <a:t/>
            </a:r>
            <a:endParaRPr b="1" sz="1200">
              <a:solidFill>
                <a:srgbClr val="FD2604"/>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0"/>
              </a:spcAft>
              <a:buNone/>
            </a:pPr>
            <a:r>
              <a:t/>
            </a:r>
            <a:endParaRPr sz="1000">
              <a:solidFill>
                <a:schemeClr val="dk1"/>
              </a:solidFill>
              <a:latin typeface="Barlow Semi Condensed"/>
              <a:ea typeface="Barlow Semi Condensed"/>
              <a:cs typeface="Barlow Semi Condensed"/>
              <a:sym typeface="Barlow Semi Condensed"/>
            </a:endParaRPr>
          </a:p>
          <a:p>
            <a:pPr indent="0" lvl="0" marL="0" rtl="0" algn="l">
              <a:lnSpc>
                <a:spcPct val="115000"/>
              </a:lnSpc>
              <a:spcBef>
                <a:spcPts val="1200"/>
              </a:spcBef>
              <a:spcAft>
                <a:spcPts val="1200"/>
              </a:spcAft>
              <a:buNone/>
            </a:pPr>
            <a:r>
              <a:t/>
            </a:r>
            <a:endParaRPr sz="1000">
              <a:solidFill>
                <a:schemeClr val="dk1"/>
              </a:solidFill>
              <a:latin typeface="Barlow Semi Condensed"/>
              <a:ea typeface="Barlow Semi Condensed"/>
              <a:cs typeface="Barlow Semi Condensed"/>
              <a:sym typeface="Barlow Semi Condense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18"/>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94" name="Google Shape;94;p18"/>
          <p:cNvSpPr txBox="1"/>
          <p:nvPr/>
        </p:nvSpPr>
        <p:spPr>
          <a:xfrm>
            <a:off x="687700" y="556325"/>
            <a:ext cx="41145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800">
                <a:solidFill>
                  <a:srgbClr val="FD2604"/>
                </a:solidFill>
                <a:latin typeface="Oxygen"/>
                <a:ea typeface="Oxygen"/>
                <a:cs typeface="Oxygen"/>
                <a:sym typeface="Oxygen"/>
              </a:rPr>
              <a:t>SYNOPSIS.</a:t>
            </a:r>
            <a:endParaRPr b="1" sz="1800">
              <a:solidFill>
                <a:srgbClr val="FD2604"/>
              </a:solidFill>
              <a:latin typeface="Oxygen"/>
              <a:ea typeface="Oxygen"/>
              <a:cs typeface="Oxygen"/>
              <a:sym typeface="Oxygen"/>
            </a:endParaRPr>
          </a:p>
        </p:txBody>
      </p:sp>
      <p:pic>
        <p:nvPicPr>
          <p:cNvPr id="95" name="Google Shape;95;p18" title="IMG_1867.JPG"/>
          <p:cNvPicPr preferRelativeResize="0"/>
          <p:nvPr/>
        </p:nvPicPr>
        <p:blipFill rotWithShape="1">
          <a:blip r:embed="rId3">
            <a:alphaModFix/>
          </a:blip>
          <a:srcRect b="1886" l="0" r="0" t="1886"/>
          <a:stretch/>
        </p:blipFill>
        <p:spPr>
          <a:xfrm>
            <a:off x="783125" y="1172900"/>
            <a:ext cx="5728573" cy="3674000"/>
          </a:xfrm>
          <a:prstGeom prst="rect">
            <a:avLst/>
          </a:prstGeom>
          <a:noFill/>
          <a:ln>
            <a:noFill/>
          </a:ln>
          <a:effectLst>
            <a:outerShdw blurRad="57150" rotWithShape="0" algn="bl" dir="5400000" dist="19050">
              <a:srgbClr val="000000">
                <a:alpha val="50000"/>
              </a:srgbClr>
            </a:outerShdw>
          </a:effectLst>
        </p:spPr>
      </p:pic>
      <p:sp>
        <p:nvSpPr>
          <p:cNvPr id="96" name="Google Shape;96;p18"/>
          <p:cNvSpPr txBox="1"/>
          <p:nvPr/>
        </p:nvSpPr>
        <p:spPr>
          <a:xfrm>
            <a:off x="755400" y="5007500"/>
            <a:ext cx="5784000" cy="18456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200"/>
              </a:spcBef>
              <a:spcAft>
                <a:spcPts val="0"/>
              </a:spcAft>
              <a:buNone/>
            </a:pPr>
            <a:r>
              <a:rPr b="1" lang="es" sz="1100">
                <a:solidFill>
                  <a:schemeClr val="dk1"/>
                </a:solidFill>
                <a:latin typeface="Lato"/>
                <a:ea typeface="Lato"/>
                <a:cs typeface="Lato"/>
                <a:sym typeface="Lato"/>
              </a:rPr>
              <a:t>Which film would you choose to live in?</a:t>
            </a:r>
            <a:endParaRPr b="1" sz="1100">
              <a:solidFill>
                <a:schemeClr val="dk1"/>
              </a:solidFill>
              <a:latin typeface="Lato"/>
              <a:ea typeface="Lato"/>
              <a:cs typeface="Lato"/>
              <a:sym typeface="Lato"/>
            </a:endParaRPr>
          </a:p>
          <a:p>
            <a:pPr indent="0" lvl="0" marL="0" rtl="0" algn="just">
              <a:lnSpc>
                <a:spcPct val="115000"/>
              </a:lnSpc>
              <a:spcBef>
                <a:spcPts val="1200"/>
              </a:spcBef>
              <a:spcAft>
                <a:spcPts val="0"/>
              </a:spcAft>
              <a:buNone/>
            </a:pPr>
            <a:r>
              <a:rPr lang="es" sz="1100">
                <a:solidFill>
                  <a:schemeClr val="dk1"/>
                </a:solidFill>
                <a:latin typeface="Lato"/>
                <a:ea typeface="Lato"/>
                <a:cs typeface="Lato"/>
                <a:sym typeface="Lato"/>
              </a:rPr>
              <a:t>Have you ever wondered which film you would choose to live in if you had the chance? Spanish filmmaker Pablo Maqueda has no doubts: the sun-drenched Italy of 1993 portrayed in Nanni Moretti’s Caro Diario. Caro Nanni is a road movie through the films that changed our lives, inviting audiences to join the journey and reflect, with humour and irony, on our own transformation.</a:t>
            </a:r>
            <a:endParaRPr b="1" sz="1100">
              <a:solidFill>
                <a:srgbClr val="454E53"/>
              </a:solidFill>
              <a:latin typeface="Lato"/>
              <a:ea typeface="Lato"/>
              <a:cs typeface="Lato"/>
              <a:sym typeface="Lato"/>
            </a:endParaRPr>
          </a:p>
          <a:p>
            <a:pPr indent="0" lvl="0" marL="292100" rtl="0" algn="just">
              <a:lnSpc>
                <a:spcPct val="115000"/>
              </a:lnSpc>
              <a:spcBef>
                <a:spcPts val="1200"/>
              </a:spcBef>
              <a:spcAft>
                <a:spcPts val="0"/>
              </a:spcAft>
              <a:buNone/>
            </a:pPr>
            <a:r>
              <a:t/>
            </a:r>
            <a:endParaRPr b="1" i="1" sz="1200">
              <a:solidFill>
                <a:srgbClr val="454E53"/>
              </a:solidFill>
              <a:latin typeface="Lato"/>
              <a:ea typeface="Lato"/>
              <a:cs typeface="Lato"/>
              <a:sym typeface="La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 name="Shape 100"/>
        <p:cNvGrpSpPr/>
        <p:nvPr/>
      </p:nvGrpSpPr>
      <p:grpSpPr>
        <a:xfrm>
          <a:off x="0" y="0"/>
          <a:ext cx="0" cy="0"/>
          <a:chOff x="0" y="0"/>
          <a:chExt cx="0" cy="0"/>
        </a:xfrm>
      </p:grpSpPr>
      <p:sp>
        <p:nvSpPr>
          <p:cNvPr id="101" name="Google Shape;101;p19"/>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2" name="Google Shape;102;p19"/>
          <p:cNvSpPr txBox="1"/>
          <p:nvPr/>
        </p:nvSpPr>
        <p:spPr>
          <a:xfrm>
            <a:off x="687700" y="556325"/>
            <a:ext cx="41145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800">
                <a:solidFill>
                  <a:srgbClr val="FD2604"/>
                </a:solidFill>
                <a:latin typeface="Oxygen"/>
                <a:ea typeface="Oxygen"/>
                <a:cs typeface="Oxygen"/>
                <a:sym typeface="Oxygen"/>
              </a:rPr>
              <a:t>LONG SYNOPSIS. </a:t>
            </a:r>
            <a:endParaRPr b="1" sz="1800">
              <a:solidFill>
                <a:srgbClr val="FD2604"/>
              </a:solidFill>
              <a:latin typeface="Oxygen"/>
              <a:ea typeface="Oxygen"/>
              <a:cs typeface="Oxygen"/>
              <a:sym typeface="Oxygen"/>
            </a:endParaRPr>
          </a:p>
        </p:txBody>
      </p:sp>
      <p:pic>
        <p:nvPicPr>
          <p:cNvPr id="103" name="Google Shape;103;p19" title="Captura de pantalla 2024-11-22 a las 12.18.33.png"/>
          <p:cNvPicPr preferRelativeResize="0"/>
          <p:nvPr/>
        </p:nvPicPr>
        <p:blipFill>
          <a:blip r:embed="rId3">
            <a:alphaModFix/>
          </a:blip>
          <a:stretch>
            <a:fillRect/>
          </a:stretch>
        </p:blipFill>
        <p:spPr>
          <a:xfrm>
            <a:off x="783125" y="1172900"/>
            <a:ext cx="5728573" cy="3674001"/>
          </a:xfrm>
          <a:prstGeom prst="rect">
            <a:avLst/>
          </a:prstGeom>
          <a:noFill/>
          <a:ln>
            <a:noFill/>
          </a:ln>
          <a:effectLst>
            <a:outerShdw blurRad="57150" rotWithShape="0" algn="bl" dir="5400000" dist="19050">
              <a:srgbClr val="000000">
                <a:alpha val="50000"/>
              </a:srgbClr>
            </a:outerShdw>
          </a:effectLst>
        </p:spPr>
      </p:pic>
      <p:sp>
        <p:nvSpPr>
          <p:cNvPr id="104" name="Google Shape;104;p19"/>
          <p:cNvSpPr txBox="1"/>
          <p:nvPr/>
        </p:nvSpPr>
        <p:spPr>
          <a:xfrm>
            <a:off x="755400" y="5007500"/>
            <a:ext cx="5784000" cy="41604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1200"/>
              </a:spcBef>
              <a:spcAft>
                <a:spcPts val="0"/>
              </a:spcAft>
              <a:buNone/>
            </a:pPr>
            <a:r>
              <a:rPr b="1" lang="es" sz="900">
                <a:solidFill>
                  <a:schemeClr val="dk1"/>
                </a:solidFill>
                <a:latin typeface="Lato"/>
                <a:ea typeface="Lato"/>
                <a:cs typeface="Lato"/>
                <a:sym typeface="Lato"/>
              </a:rPr>
              <a:t>Which film would you choose to live in?</a:t>
            </a:r>
            <a:br>
              <a:rPr b="1" lang="es" sz="900">
                <a:solidFill>
                  <a:schemeClr val="dk1"/>
                </a:solidFill>
                <a:latin typeface="Lato"/>
                <a:ea typeface="Lato"/>
                <a:cs typeface="Lato"/>
                <a:sym typeface="Lato"/>
              </a:rPr>
            </a:br>
            <a:r>
              <a:rPr lang="es" sz="900">
                <a:solidFill>
                  <a:schemeClr val="dk1"/>
                </a:solidFill>
                <a:latin typeface="Lato"/>
                <a:ea typeface="Lato"/>
                <a:cs typeface="Lato"/>
                <a:sym typeface="Lato"/>
              </a:rPr>
              <a:t>Pablo Maqueda knows exactly where he would choose: the sun-drenched Italy of 1993 in Caro Diario, Nanni Moretti’s film in which, according to him, life seems to make a little more sense. The problem is that thirty years have passed, Pablo is no longer the same person and, however hard he tries, reality does not look much like a Moretti film either.</a:t>
            </a:r>
            <a:endParaRPr sz="9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900">
                <a:solidFill>
                  <a:schemeClr val="dk1"/>
                </a:solidFill>
                <a:latin typeface="Lato"/>
                <a:ea typeface="Lato"/>
                <a:cs typeface="Lato"/>
                <a:sym typeface="Lato"/>
              </a:rPr>
              <a:t>So he decides to do the only reasonable thing: escape reality and travel by motorbike to the Aeolian Islands to reconnect with his favourite film. And, like any self-respecting existential crisis, it is better shared with friends. He convinces his film crew to join him on a road movie from Madrid to Italy, following in the footsteps of Caro Diario while also travelling through his own films, memories, obsessions and contradictions.</a:t>
            </a:r>
            <a:endParaRPr sz="9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900">
                <a:solidFill>
                  <a:schemeClr val="dk1"/>
                </a:solidFill>
                <a:latin typeface="Lato"/>
                <a:ea typeface="Lato"/>
                <a:cs typeface="Lato"/>
                <a:sym typeface="Lato"/>
              </a:rPr>
              <a:t>Thirty years after the release of Caro Diario, this journey becomes an adventure as cinephile as it is absurd, where cinema and life begin to blur into one another. Because films may not be able to save us from reality, but they can help us see it differently. Or, at the very least, laugh at it.</a:t>
            </a:r>
            <a:endParaRPr sz="9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900">
                <a:solidFill>
                  <a:schemeClr val="dk1"/>
                </a:solidFill>
                <a:latin typeface="Lato"/>
                <a:ea typeface="Lato"/>
                <a:cs typeface="Lato"/>
                <a:sym typeface="Lato"/>
              </a:rPr>
              <a:t>Following Dear Werner, Pablo Maqueda once again hits the road to create a documentary that is at once a tribute, a travel diary, a love letter to cinema and a comedy about that strange age when you discover that your favourite films might know more about your life than you do.</a:t>
            </a:r>
            <a:endParaRPr sz="9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900">
                <a:solidFill>
                  <a:schemeClr val="dk1"/>
                </a:solidFill>
                <a:latin typeface="Lato"/>
                <a:ea typeface="Lato"/>
                <a:cs typeface="Lato"/>
                <a:sym typeface="Lato"/>
              </a:rPr>
              <a:t>Because in the end, just like after a good film, something will have changed. Even if we still do not know exactly what.</a:t>
            </a:r>
            <a:endParaRPr sz="900">
              <a:solidFill>
                <a:schemeClr val="dk1"/>
              </a:solidFill>
              <a:latin typeface="Lato"/>
              <a:ea typeface="Lato"/>
              <a:cs typeface="Lato"/>
              <a:sym typeface="Lato"/>
            </a:endParaRPr>
          </a:p>
          <a:p>
            <a:pPr indent="0" lvl="0" marL="0" rtl="0" algn="just">
              <a:lnSpc>
                <a:spcPct val="115000"/>
              </a:lnSpc>
              <a:spcBef>
                <a:spcPts val="1200"/>
              </a:spcBef>
              <a:spcAft>
                <a:spcPts val="0"/>
              </a:spcAft>
              <a:buNone/>
            </a:pPr>
            <a:r>
              <a:t/>
            </a:r>
            <a:endParaRPr sz="900">
              <a:solidFill>
                <a:schemeClr val="dk1"/>
              </a:solidFill>
              <a:latin typeface="Lato"/>
              <a:ea typeface="Lato"/>
              <a:cs typeface="Lato"/>
              <a:sym typeface="Lato"/>
            </a:endParaRPr>
          </a:p>
          <a:p>
            <a:pPr indent="0" lvl="0" marL="292100" rtl="0" algn="just">
              <a:lnSpc>
                <a:spcPct val="115000"/>
              </a:lnSpc>
              <a:spcBef>
                <a:spcPts val="1200"/>
              </a:spcBef>
              <a:spcAft>
                <a:spcPts val="0"/>
              </a:spcAft>
              <a:buNone/>
            </a:pPr>
            <a:r>
              <a:t/>
            </a:r>
            <a:endParaRPr b="1" i="1" sz="1200">
              <a:solidFill>
                <a:srgbClr val="454E53"/>
              </a:solidFill>
              <a:latin typeface="Lato"/>
              <a:ea typeface="Lato"/>
              <a:cs typeface="Lato"/>
              <a:sym typeface="La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0"/>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0" name="Google Shape;110;p20"/>
          <p:cNvSpPr txBox="1"/>
          <p:nvPr/>
        </p:nvSpPr>
        <p:spPr>
          <a:xfrm>
            <a:off x="687700" y="556325"/>
            <a:ext cx="57453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500">
                <a:solidFill>
                  <a:srgbClr val="FD2604"/>
                </a:solidFill>
                <a:latin typeface="Lato"/>
                <a:ea typeface="Lato"/>
                <a:cs typeface="Lato"/>
                <a:sym typeface="Lato"/>
              </a:rPr>
              <a:t>DIRECTOR'S</a:t>
            </a:r>
            <a:r>
              <a:rPr b="1" lang="es" sz="1500">
                <a:solidFill>
                  <a:srgbClr val="FD2604"/>
                </a:solidFill>
                <a:latin typeface="Lato"/>
                <a:ea typeface="Lato"/>
                <a:cs typeface="Lato"/>
                <a:sym typeface="Lato"/>
              </a:rPr>
              <a:t> NOTE.</a:t>
            </a:r>
            <a:endParaRPr b="1" sz="1500">
              <a:solidFill>
                <a:srgbClr val="FD2604"/>
              </a:solidFill>
              <a:latin typeface="Lato"/>
              <a:ea typeface="Lato"/>
              <a:cs typeface="Lato"/>
              <a:sym typeface="Lato"/>
            </a:endParaRPr>
          </a:p>
        </p:txBody>
      </p:sp>
      <p:sp>
        <p:nvSpPr>
          <p:cNvPr id="111" name="Google Shape;111;p20"/>
          <p:cNvSpPr txBox="1"/>
          <p:nvPr/>
        </p:nvSpPr>
        <p:spPr>
          <a:xfrm>
            <a:off x="526600" y="1136825"/>
            <a:ext cx="6067500" cy="81078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Caro Nanni is a personal documentary born out of my deep admiration for Nanni Moretti and my desire to explore the creative process of filmmaking from a first-person perspective. After the cathartic experience of making Dear Werner (Walking on Cinema), I felt the need to continue along this path of filmed letters, reflecting on the role of the filmmaker both as a creator and as a worker. Set between Madrid and Rome, Caro Nanni offers an intimate dialogue between two cities, two cultures and two ways of making films, while paying tribute to the historic bond between Spanish and Italian cinema. Having completed the shoot, we are now entering the crucial post-production stage, where the film will take on its final form and voice. Completing Caro Nanni within the framework of the Venice Film Festival programme would allow us to bring this journey to life with the artistic depth and ambition it deserves.</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At the age of twelve, I discovered that I wanted to become a filmmaker. Alfred Hitchcock’s Psycho was to blame. At sixteen, I understood why I wanted to be one. The innocent culprit was Nanni Moretti’s Caro Diario. At thirty-eight, I set out on the road to explore that “why” more deeply, knowing that the journey is always more important than the destination and that the truest answers are rarely the most obvious ones. The experience of making my previous documentary, Dear Werner (Walking on Cinema), was a profoundly cathartic and transformative process, both personally and artistically. From that moment on, I knew that this path of filmed letters had to continue, however difficult it might be. Caro Nanni was born from that inner impulse: a deeply personal project that seeks to offer new perspectives within the Spanish documentary landscape.</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Nanni Moretti is a filmmaker who has left an indelible mark on my life. After years of thoroughly researching his work and his figure, I feel that this is the perfect moment to tell this story. Moretti’s cinema is a cornerstone of contemporary filmmaking and has profoundly influenced world cinema and generations of filmmakers, myself included. His humanistic vision and sensitivity behind the camera continue to inspire me, and with Caro Nanni I seek to delve into his creative process from a place of intimate exploration.</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I draw inspiration from filmmakers such as Werner Herzog (Cave of Forgotten Dreams) and Jonas Mekas (Diaries, Notebooks, and Sketches), who found ways to speak in the first person through the language of documentary. I also look to broader approaches such as those of Michael Moore (Bowling for Columbine) and Morgan Spurlock (Super Size Me), who expanded the documentary form by incorporating irony, social criticism and self-reflection. In Spain, filmmakers such as Elías León Siminiani (Mapa), José Luis Guerin (Guest) and Mercedes Álvarez (El cielo gira) redefined these codes to create deeply personal reflections on life and creativity.</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Lato"/>
              <a:ea typeface="Lato"/>
              <a:cs typeface="Lato"/>
              <a:sym typeface="Lato"/>
            </a:endParaRPr>
          </a:p>
          <a:p>
            <a:pPr indent="0" lvl="0" marL="0" rtl="0" algn="just">
              <a:lnSpc>
                <a:spcPct val="115000"/>
              </a:lnSpc>
              <a:spcBef>
                <a:spcPts val="1200"/>
              </a:spcBef>
              <a:spcAft>
                <a:spcPts val="0"/>
              </a:spcAft>
              <a:buClr>
                <a:schemeClr val="dk1"/>
              </a:buClr>
              <a:buSzPts val="1100"/>
              <a:buFont typeface="Arial"/>
              <a:buNone/>
            </a:pPr>
            <a:r>
              <a:t/>
            </a:r>
            <a:endParaRPr b="1" sz="1100">
              <a:solidFill>
                <a:srgbClr val="454E53"/>
              </a:solidFill>
              <a:latin typeface="Lato"/>
              <a:ea typeface="Lato"/>
              <a:cs typeface="Lato"/>
              <a:sym typeface="Lato"/>
            </a:endParaRPr>
          </a:p>
          <a:p>
            <a:pPr indent="0" lvl="0" marL="0" rtl="0" algn="just">
              <a:lnSpc>
                <a:spcPct val="115000"/>
              </a:lnSpc>
              <a:spcBef>
                <a:spcPts val="1200"/>
              </a:spcBef>
              <a:spcAft>
                <a:spcPts val="1200"/>
              </a:spcAft>
              <a:buClr>
                <a:schemeClr val="dk1"/>
              </a:buClr>
              <a:buSzPts val="1100"/>
              <a:buFont typeface="Arial"/>
              <a:buNone/>
            </a:pPr>
            <a:r>
              <a:t/>
            </a:r>
            <a:endParaRPr sz="1200">
              <a:solidFill>
                <a:srgbClr val="454E53"/>
              </a:solidFill>
              <a:latin typeface="Lato"/>
              <a:ea typeface="Lato"/>
              <a:cs typeface="Lato"/>
              <a:sym typeface="Lato"/>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21"/>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17" name="Google Shape;117;p21"/>
          <p:cNvSpPr txBox="1"/>
          <p:nvPr/>
        </p:nvSpPr>
        <p:spPr>
          <a:xfrm>
            <a:off x="578275" y="647950"/>
            <a:ext cx="6067500" cy="4392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In 2020, when I created Dear Werner, it was born out of personal failure and an unwavering desire to make films. The unexpected warmth of audiences and critics, together with the incredible discovery that Werner Herzog himself would join the project as narrator, confirmed for me that this honest and vulnerable approach could truly resonate.</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Caro Nanni now represents an evolution of that journey: a playful and open-ended reflection on the filmmaker’s condition as a worker and on the creative process itself, conceived as a work in progress in which the audience becomes part of the narrative creation.</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Madrid, my hometown, once again plays an essential role. Its everyday reality, full of life and contradictions, acts as both a counterpoint and a companion to Moretti’s Rome of 1993, creating a dialogue between different times, spaces and ways of inhabiting cinema.</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At the heart of Caro Nanni also lies the profound bond between Italian and Spanish cinema. This journey between Rome and Madrid pays tribute to that ongoing dialogue: from De Sica to Berlanga, from Antonioni to Saura, from Fellini to Almodóvar. Madrid, with its vibrant cultural life and its magic, becomes the perfect setting for this story.</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Pablo.</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Lato"/>
              <a:ea typeface="Lato"/>
              <a:cs typeface="Lato"/>
              <a:sym typeface="Lato"/>
            </a:endParaRPr>
          </a:p>
          <a:p>
            <a:pPr indent="0" lvl="0" marL="0" rtl="0" algn="just">
              <a:lnSpc>
                <a:spcPct val="115000"/>
              </a:lnSpc>
              <a:spcBef>
                <a:spcPts val="1200"/>
              </a:spcBef>
              <a:spcAft>
                <a:spcPts val="1200"/>
              </a:spcAft>
              <a:buNone/>
            </a:pPr>
            <a:r>
              <a:t/>
            </a:r>
            <a:endParaRPr sz="1100">
              <a:solidFill>
                <a:schemeClr val="dk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2"/>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23" name="Google Shape;123;p22"/>
          <p:cNvSpPr/>
          <p:nvPr/>
        </p:nvSpPr>
        <p:spPr>
          <a:xfrm>
            <a:off x="7050" y="3040310"/>
            <a:ext cx="7200000" cy="650700"/>
          </a:xfrm>
          <a:prstGeom prst="rect">
            <a:avLst/>
          </a:prstGeom>
          <a:solidFill>
            <a:srgbClr val="FE1B00"/>
          </a:solidFill>
          <a:ln>
            <a:noFill/>
          </a:ln>
        </p:spPr>
        <p:txBody>
          <a:bodyPr anchorCtr="0" anchor="ctr" bIns="72100" lIns="72100" spcFirstLastPara="1" rIns="72100" wrap="square" tIns="72100">
            <a:noAutofit/>
          </a:bodyPr>
          <a:lstStyle/>
          <a:p>
            <a:pPr indent="0" lvl="0" marL="0" rtl="0" algn="ctr">
              <a:spcBef>
                <a:spcPts val="0"/>
              </a:spcBef>
              <a:spcAft>
                <a:spcPts val="0"/>
              </a:spcAft>
              <a:buNone/>
            </a:pPr>
            <a:r>
              <a:t/>
            </a:r>
            <a:endParaRPr sz="1104"/>
          </a:p>
        </p:txBody>
      </p:sp>
      <p:pic>
        <p:nvPicPr>
          <p:cNvPr id="124" name="Google Shape;124;p22" title="Captura de pantalla 2025-05-16 a las 2.18.22.png"/>
          <p:cNvPicPr preferRelativeResize="0"/>
          <p:nvPr/>
        </p:nvPicPr>
        <p:blipFill rotWithShape="1">
          <a:blip r:embed="rId3">
            <a:alphaModFix/>
          </a:blip>
          <a:srcRect b="10118" l="30108" r="26053" t="22701"/>
          <a:stretch/>
        </p:blipFill>
        <p:spPr>
          <a:xfrm>
            <a:off x="5498231" y="2710712"/>
            <a:ext cx="1146744" cy="2035146"/>
          </a:xfrm>
          <a:prstGeom prst="rect">
            <a:avLst/>
          </a:prstGeom>
          <a:noFill/>
          <a:ln>
            <a:noFill/>
          </a:ln>
        </p:spPr>
      </p:pic>
      <p:pic>
        <p:nvPicPr>
          <p:cNvPr id="125" name="Google Shape;125;p22" title="Captura de pantalla 2025-05-16 a las 2.17.39.png"/>
          <p:cNvPicPr preferRelativeResize="0"/>
          <p:nvPr/>
        </p:nvPicPr>
        <p:blipFill rotWithShape="1">
          <a:blip r:embed="rId4">
            <a:alphaModFix/>
          </a:blip>
          <a:srcRect b="0" l="19294" r="13830" t="0"/>
          <a:stretch/>
        </p:blipFill>
        <p:spPr>
          <a:xfrm>
            <a:off x="486186" y="2710712"/>
            <a:ext cx="1146747" cy="2035144"/>
          </a:xfrm>
          <a:prstGeom prst="rect">
            <a:avLst/>
          </a:prstGeom>
          <a:noFill/>
          <a:ln>
            <a:noFill/>
          </a:ln>
        </p:spPr>
      </p:pic>
      <p:pic>
        <p:nvPicPr>
          <p:cNvPr id="126" name="Google Shape;126;p22"/>
          <p:cNvPicPr preferRelativeResize="0"/>
          <p:nvPr/>
        </p:nvPicPr>
        <p:blipFill rotWithShape="1">
          <a:blip r:embed="rId5">
            <a:alphaModFix/>
          </a:blip>
          <a:srcRect b="0" l="23070" r="36056" t="0"/>
          <a:stretch/>
        </p:blipFill>
        <p:spPr>
          <a:xfrm>
            <a:off x="2975704" y="2710719"/>
            <a:ext cx="1146744" cy="2035143"/>
          </a:xfrm>
          <a:prstGeom prst="rect">
            <a:avLst/>
          </a:prstGeom>
          <a:noFill/>
          <a:ln>
            <a:noFill/>
          </a:ln>
          <a:effectLst>
            <a:outerShdw blurRad="42676" rotWithShape="0" algn="bl" dir="5400000" dist="14225">
              <a:srgbClr val="000000">
                <a:alpha val="50000"/>
              </a:srgbClr>
            </a:outerShdw>
          </a:effectLst>
        </p:spPr>
      </p:pic>
      <p:sp>
        <p:nvSpPr>
          <p:cNvPr id="127" name="Google Shape;127;p22"/>
          <p:cNvSpPr txBox="1"/>
          <p:nvPr/>
        </p:nvSpPr>
        <p:spPr>
          <a:xfrm>
            <a:off x="486175" y="4842542"/>
            <a:ext cx="1213200" cy="316200"/>
          </a:xfrm>
          <a:prstGeom prst="rect">
            <a:avLst/>
          </a:prstGeom>
          <a:noFill/>
          <a:ln>
            <a:noFill/>
          </a:ln>
        </p:spPr>
        <p:txBody>
          <a:bodyPr anchorCtr="0" anchor="t" bIns="72200" lIns="72200" spcFirstLastPara="1" rIns="72200" wrap="square" tIns="72200">
            <a:spAutoFit/>
          </a:bodyPr>
          <a:lstStyle/>
          <a:p>
            <a:pPr indent="0" lvl="0" marL="0" rtl="0" algn="ctr">
              <a:lnSpc>
                <a:spcPct val="115000"/>
              </a:lnSpc>
              <a:spcBef>
                <a:spcPts val="0"/>
              </a:spcBef>
              <a:spcAft>
                <a:spcPts val="0"/>
              </a:spcAft>
              <a:buNone/>
            </a:pPr>
            <a:r>
              <a:rPr b="1" lang="es" sz="1106">
                <a:solidFill>
                  <a:srgbClr val="000000"/>
                </a:solidFill>
                <a:latin typeface="Barlow Semi Condensed"/>
                <a:ea typeface="Barlow Semi Condensed"/>
                <a:cs typeface="Barlow Semi Condensed"/>
                <a:sym typeface="Barlow Semi Condensed"/>
              </a:rPr>
              <a:t>Pablo Maqueda</a:t>
            </a:r>
            <a:endParaRPr sz="158"/>
          </a:p>
        </p:txBody>
      </p:sp>
      <p:sp>
        <p:nvSpPr>
          <p:cNvPr id="128" name="Google Shape;128;p22"/>
          <p:cNvSpPr txBox="1"/>
          <p:nvPr/>
        </p:nvSpPr>
        <p:spPr>
          <a:xfrm>
            <a:off x="3002452" y="4867567"/>
            <a:ext cx="1213200" cy="316200"/>
          </a:xfrm>
          <a:prstGeom prst="rect">
            <a:avLst/>
          </a:prstGeom>
          <a:noFill/>
          <a:ln>
            <a:noFill/>
          </a:ln>
        </p:spPr>
        <p:txBody>
          <a:bodyPr anchorCtr="0" anchor="t" bIns="72200" lIns="72200" spcFirstLastPara="1" rIns="72200" wrap="square" tIns="72200">
            <a:spAutoFit/>
          </a:bodyPr>
          <a:lstStyle/>
          <a:p>
            <a:pPr indent="0" lvl="0" marL="0" rtl="0" algn="ctr">
              <a:lnSpc>
                <a:spcPct val="115000"/>
              </a:lnSpc>
              <a:spcBef>
                <a:spcPts val="0"/>
              </a:spcBef>
              <a:spcAft>
                <a:spcPts val="0"/>
              </a:spcAft>
              <a:buNone/>
            </a:pPr>
            <a:r>
              <a:rPr b="1" lang="es" sz="1106">
                <a:solidFill>
                  <a:srgbClr val="000000"/>
                </a:solidFill>
                <a:latin typeface="Barlow Semi Condensed"/>
                <a:ea typeface="Barlow Semi Condensed"/>
                <a:cs typeface="Barlow Semi Condensed"/>
                <a:sym typeface="Barlow Semi Condensed"/>
              </a:rPr>
              <a:t>Isabel Coixet</a:t>
            </a:r>
            <a:endParaRPr sz="158"/>
          </a:p>
        </p:txBody>
      </p:sp>
      <p:sp>
        <p:nvSpPr>
          <p:cNvPr id="129" name="Google Shape;129;p22"/>
          <p:cNvSpPr txBox="1"/>
          <p:nvPr/>
        </p:nvSpPr>
        <p:spPr>
          <a:xfrm>
            <a:off x="1697724" y="4867554"/>
            <a:ext cx="1213200" cy="316200"/>
          </a:xfrm>
          <a:prstGeom prst="rect">
            <a:avLst/>
          </a:prstGeom>
          <a:noFill/>
          <a:ln>
            <a:noFill/>
          </a:ln>
        </p:spPr>
        <p:txBody>
          <a:bodyPr anchorCtr="0" anchor="t" bIns="72200" lIns="72200" spcFirstLastPara="1" rIns="72200" wrap="square" tIns="72200">
            <a:spAutoFit/>
          </a:bodyPr>
          <a:lstStyle/>
          <a:p>
            <a:pPr indent="0" lvl="0" marL="0" rtl="0" algn="ctr">
              <a:lnSpc>
                <a:spcPct val="115000"/>
              </a:lnSpc>
              <a:spcBef>
                <a:spcPts val="0"/>
              </a:spcBef>
              <a:spcAft>
                <a:spcPts val="0"/>
              </a:spcAft>
              <a:buNone/>
            </a:pPr>
            <a:r>
              <a:rPr b="1" lang="es" sz="1106">
                <a:solidFill>
                  <a:srgbClr val="000000"/>
                </a:solidFill>
                <a:latin typeface="Barlow Semi Condensed"/>
                <a:ea typeface="Barlow Semi Condensed"/>
                <a:cs typeface="Barlow Semi Condensed"/>
                <a:sym typeface="Barlow Semi Condensed"/>
              </a:rPr>
              <a:t>Eva Llorach</a:t>
            </a:r>
            <a:endParaRPr sz="158"/>
          </a:p>
        </p:txBody>
      </p:sp>
      <p:sp>
        <p:nvSpPr>
          <p:cNvPr id="130" name="Google Shape;130;p22"/>
          <p:cNvSpPr txBox="1"/>
          <p:nvPr/>
        </p:nvSpPr>
        <p:spPr>
          <a:xfrm>
            <a:off x="5518750" y="4842537"/>
            <a:ext cx="1146600" cy="847500"/>
          </a:xfrm>
          <a:prstGeom prst="rect">
            <a:avLst/>
          </a:prstGeom>
          <a:noFill/>
          <a:ln>
            <a:noFill/>
          </a:ln>
        </p:spPr>
        <p:txBody>
          <a:bodyPr anchorCtr="0" anchor="t" bIns="72200" lIns="72200" spcFirstLastPara="1" rIns="72200" wrap="square" tIns="72200">
            <a:spAutoFit/>
          </a:bodyPr>
          <a:lstStyle/>
          <a:p>
            <a:pPr indent="0" lvl="0" marL="0" rtl="0" algn="ctr">
              <a:lnSpc>
                <a:spcPct val="115000"/>
              </a:lnSpc>
              <a:spcBef>
                <a:spcPts val="0"/>
              </a:spcBef>
              <a:spcAft>
                <a:spcPts val="0"/>
              </a:spcAft>
              <a:buNone/>
            </a:pPr>
            <a:r>
              <a:rPr b="1" lang="es" sz="1106">
                <a:solidFill>
                  <a:srgbClr val="000000"/>
                </a:solidFill>
                <a:latin typeface="Barlow Semi Condensed"/>
                <a:ea typeface="Barlow Semi Condensed"/>
                <a:cs typeface="Barlow Semi Condensed"/>
                <a:sym typeface="Barlow Semi Condensed"/>
              </a:rPr>
              <a:t>Vicente León</a:t>
            </a:r>
            <a:endParaRPr b="1" sz="1106">
              <a:solidFill>
                <a:srgbClr val="000000"/>
              </a:solidFill>
              <a:latin typeface="Barlow Semi Condensed"/>
              <a:ea typeface="Barlow Semi Condensed"/>
              <a:cs typeface="Barlow Semi Condensed"/>
              <a:sym typeface="Barlow Semi Condensed"/>
            </a:endParaRPr>
          </a:p>
          <a:p>
            <a:pPr indent="0" lvl="0" marL="0" rtl="0" algn="ctr">
              <a:lnSpc>
                <a:spcPct val="115000"/>
              </a:lnSpc>
              <a:spcBef>
                <a:spcPts val="0"/>
              </a:spcBef>
              <a:spcAft>
                <a:spcPts val="0"/>
              </a:spcAft>
              <a:buNone/>
            </a:pPr>
            <a:r>
              <a:rPr b="1" lang="es" sz="790">
                <a:latin typeface="Barlow Semi Condensed"/>
                <a:ea typeface="Barlow Semi Condensed"/>
                <a:cs typeface="Barlow Semi Condensed"/>
                <a:sym typeface="Barlow Semi Condensed"/>
              </a:rPr>
              <a:t>as</a:t>
            </a:r>
            <a:endParaRPr b="1" sz="790">
              <a:solidFill>
                <a:srgbClr val="000000"/>
              </a:solidFill>
              <a:latin typeface="Barlow Semi Condensed"/>
              <a:ea typeface="Barlow Semi Condensed"/>
              <a:cs typeface="Barlow Semi Condensed"/>
              <a:sym typeface="Barlow Semi Condensed"/>
            </a:endParaRPr>
          </a:p>
          <a:p>
            <a:pPr indent="0" lvl="0" marL="0" rtl="0" algn="ctr">
              <a:lnSpc>
                <a:spcPct val="115000"/>
              </a:lnSpc>
              <a:spcBef>
                <a:spcPts val="0"/>
              </a:spcBef>
              <a:spcAft>
                <a:spcPts val="0"/>
              </a:spcAft>
              <a:buNone/>
            </a:pPr>
            <a:r>
              <a:rPr b="1" lang="es" sz="1106">
                <a:solidFill>
                  <a:srgbClr val="000000"/>
                </a:solidFill>
                <a:latin typeface="Barlow Semi Condensed"/>
                <a:ea typeface="Barlow Semi Condensed"/>
                <a:cs typeface="Barlow Semi Condensed"/>
                <a:sym typeface="Barlow Semi Condensed"/>
              </a:rPr>
              <a:t>Pier Paolo Pasolini</a:t>
            </a:r>
            <a:endParaRPr b="1" sz="1106">
              <a:solidFill>
                <a:srgbClr val="000000"/>
              </a:solidFill>
              <a:latin typeface="Barlow Semi Condensed"/>
              <a:ea typeface="Barlow Semi Condensed"/>
              <a:cs typeface="Barlow Semi Condensed"/>
              <a:sym typeface="Barlow Semi Condensed"/>
            </a:endParaRPr>
          </a:p>
        </p:txBody>
      </p:sp>
      <p:pic>
        <p:nvPicPr>
          <p:cNvPr id="131" name="Google Shape;131;p22" title="Captura de pantalla 2025-05-16 a las 2.18.47.png"/>
          <p:cNvPicPr preferRelativeResize="0"/>
          <p:nvPr/>
        </p:nvPicPr>
        <p:blipFill rotWithShape="1">
          <a:blip r:embed="rId6">
            <a:alphaModFix/>
          </a:blip>
          <a:srcRect b="4334" l="11145" r="17186" t="0"/>
          <a:stretch/>
        </p:blipFill>
        <p:spPr>
          <a:xfrm>
            <a:off x="1730945" y="2701352"/>
            <a:ext cx="1146746" cy="2035144"/>
          </a:xfrm>
          <a:prstGeom prst="rect">
            <a:avLst/>
          </a:prstGeom>
          <a:noFill/>
          <a:ln>
            <a:noFill/>
          </a:ln>
        </p:spPr>
      </p:pic>
      <p:pic>
        <p:nvPicPr>
          <p:cNvPr id="132" name="Google Shape;132;p22"/>
          <p:cNvPicPr preferRelativeResize="0"/>
          <p:nvPr/>
        </p:nvPicPr>
        <p:blipFill rotWithShape="1">
          <a:blip r:embed="rId7">
            <a:alphaModFix/>
          </a:blip>
          <a:srcRect b="902" l="11583" r="22152" t="0"/>
          <a:stretch/>
        </p:blipFill>
        <p:spPr>
          <a:xfrm>
            <a:off x="4236987" y="2701356"/>
            <a:ext cx="1146710" cy="2035141"/>
          </a:xfrm>
          <a:prstGeom prst="rect">
            <a:avLst/>
          </a:prstGeom>
          <a:noFill/>
          <a:ln>
            <a:noFill/>
          </a:ln>
          <a:effectLst>
            <a:outerShdw blurRad="42676" rotWithShape="0" algn="bl" dir="5400000" dist="14225">
              <a:srgbClr val="000000">
                <a:alpha val="50000"/>
              </a:srgbClr>
            </a:outerShdw>
          </a:effectLst>
        </p:spPr>
      </p:pic>
      <p:sp>
        <p:nvSpPr>
          <p:cNvPr id="133" name="Google Shape;133;p22"/>
          <p:cNvSpPr txBox="1"/>
          <p:nvPr/>
        </p:nvSpPr>
        <p:spPr>
          <a:xfrm>
            <a:off x="4203742" y="4867567"/>
            <a:ext cx="1213200" cy="316200"/>
          </a:xfrm>
          <a:prstGeom prst="rect">
            <a:avLst/>
          </a:prstGeom>
          <a:noFill/>
          <a:ln>
            <a:noFill/>
          </a:ln>
        </p:spPr>
        <p:txBody>
          <a:bodyPr anchorCtr="0" anchor="t" bIns="72200" lIns="72200" spcFirstLastPara="1" rIns="72200" wrap="square" tIns="72200">
            <a:spAutoFit/>
          </a:bodyPr>
          <a:lstStyle/>
          <a:p>
            <a:pPr indent="0" lvl="0" marL="0" rtl="0" algn="ctr">
              <a:lnSpc>
                <a:spcPct val="115000"/>
              </a:lnSpc>
              <a:spcBef>
                <a:spcPts val="0"/>
              </a:spcBef>
              <a:spcAft>
                <a:spcPts val="0"/>
              </a:spcAft>
              <a:buNone/>
            </a:pPr>
            <a:r>
              <a:rPr b="1" lang="es" sz="1106">
                <a:solidFill>
                  <a:srgbClr val="000000"/>
                </a:solidFill>
                <a:latin typeface="Barlow Semi Condensed"/>
                <a:ea typeface="Barlow Semi Condensed"/>
                <a:cs typeface="Barlow Semi Condensed"/>
                <a:sym typeface="Barlow Semi Condensed"/>
              </a:rPr>
              <a:t>Margherita Buy</a:t>
            </a:r>
            <a:endParaRPr sz="158"/>
          </a:p>
        </p:txBody>
      </p:sp>
      <p:sp>
        <p:nvSpPr>
          <p:cNvPr id="134" name="Google Shape;134;p22"/>
          <p:cNvSpPr txBox="1"/>
          <p:nvPr/>
        </p:nvSpPr>
        <p:spPr>
          <a:xfrm>
            <a:off x="519750" y="749225"/>
            <a:ext cx="41145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600">
                <a:solidFill>
                  <a:srgbClr val="FD2604"/>
                </a:solidFill>
                <a:latin typeface="Lato"/>
                <a:ea typeface="Lato"/>
                <a:cs typeface="Lato"/>
                <a:sym typeface="Lato"/>
              </a:rPr>
              <a:t>CAST.</a:t>
            </a:r>
            <a:endParaRPr b="1" sz="1600">
              <a:solidFill>
                <a:srgbClr val="FD2604"/>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23"/>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0" name="Google Shape;140;p23"/>
          <p:cNvSpPr txBox="1"/>
          <p:nvPr/>
        </p:nvSpPr>
        <p:spPr>
          <a:xfrm>
            <a:off x="519750" y="749225"/>
            <a:ext cx="41145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600">
                <a:solidFill>
                  <a:srgbClr val="FD2604"/>
                </a:solidFill>
                <a:latin typeface="Lato"/>
                <a:ea typeface="Lato"/>
                <a:cs typeface="Lato"/>
                <a:sym typeface="Lato"/>
              </a:rPr>
              <a:t>PRODUCTION NOTES. </a:t>
            </a:r>
            <a:endParaRPr b="1" sz="1600">
              <a:solidFill>
                <a:srgbClr val="FD2604"/>
              </a:solidFill>
              <a:latin typeface="Lato"/>
              <a:ea typeface="Lato"/>
              <a:cs typeface="Lato"/>
              <a:sym typeface="Lato"/>
            </a:endParaRPr>
          </a:p>
        </p:txBody>
      </p:sp>
      <p:sp>
        <p:nvSpPr>
          <p:cNvPr id="141" name="Google Shape;141;p23"/>
          <p:cNvSpPr txBox="1"/>
          <p:nvPr/>
        </p:nvSpPr>
        <p:spPr>
          <a:xfrm>
            <a:off x="531775" y="1147100"/>
            <a:ext cx="6160500" cy="6858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br>
              <a:rPr lang="es" sz="1100">
                <a:solidFill>
                  <a:schemeClr val="dk1"/>
                </a:solidFill>
              </a:rPr>
            </a:br>
            <a:r>
              <a:rPr lang="es" sz="1100">
                <a:solidFill>
                  <a:schemeClr val="dk1"/>
                </a:solidFill>
                <a:latin typeface="Lato"/>
                <a:ea typeface="Lato"/>
                <a:cs typeface="Lato"/>
                <a:sym typeface="Lato"/>
              </a:rPr>
              <a:t>Eric Rohmer once said, “We were a group of friends making films on a beach,” and that is the spirit behind this luminous road trip—one that makes you fall in love not only with Moretti and Italy, but also with the joy of creating together.</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The first time Pablo hit the road, he did it on foot. Caro Nanni is the second instalment in a trilogy of letters to the filmmakers who have shaped who we are, following Dear Werner, the acclaimed documentary we made in collaboration with Werner Herzog. Without Herzog, Pablo might be a less courageous filmmaker, or perhaps he would never have learned to enjoy the journey instead of obsessing over the destination. Without Moretti, he might never have learned to take himself a little less seriously.</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But why make this film? Dear Werner was about frustration, failure, walking on ice in order not to give up, and pursuing the dream of making films. But what happens when you achieve that dream and, standing on the red carpet at an international festival in Busan, South Korea, you suddenly realise that perhaps the destination you had always dreamed of is not really for you? And in that moment of doubt on the red carpet, what were we thinking about? We were thinking about Nanni, dancing on his Vespa, wandering aimlessly through Italy.</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We have all felt lost at some point. And so we set out on the road, following Moretti’s filmography and using humour and irony to explore the changes we have experienced as a society since the release of Caro Diario in 1993.</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We made this journey surrounded by a crew of friends and by major figures from Moretti’s cinematic world, including Margherita Buy, Isabel Coixet and Valia Santella, among others.</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Have you ever wondered which film you would choose to live in if you had the chance?</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100">
                <a:solidFill>
                  <a:schemeClr val="dk1"/>
                </a:solidFill>
                <a:latin typeface="Lato"/>
                <a:ea typeface="Lato"/>
                <a:cs typeface="Lato"/>
                <a:sym typeface="Lato"/>
              </a:rPr>
              <a:t>We would choose the sun-drenched Italy of 1993 in Nanni Moretti’s Caro Diario. A film in which Nanni travels across Italy on his Vespa, sharing his reflections on the society of his time. The society of 1993 is not the society of 2023. Have we changed for the better? It is this spirit of searching that sends us back out onto the road.</a:t>
            </a:r>
            <a:endParaRPr sz="11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sz="1100">
              <a:solidFill>
                <a:schemeClr val="dk1"/>
              </a:solidFill>
              <a:latin typeface="Lato"/>
              <a:ea typeface="Lato"/>
              <a:cs typeface="Lato"/>
              <a:sym typeface="Lato"/>
            </a:endParaRPr>
          </a:p>
          <a:p>
            <a:pPr indent="0" lvl="0" marL="292100" rtl="0" algn="just">
              <a:lnSpc>
                <a:spcPct val="115000"/>
              </a:lnSpc>
              <a:spcBef>
                <a:spcPts val="1200"/>
              </a:spcBef>
              <a:spcAft>
                <a:spcPts val="0"/>
              </a:spcAft>
              <a:buNone/>
            </a:pPr>
            <a:r>
              <a:t/>
            </a:r>
            <a:endParaRPr sz="1200">
              <a:solidFill>
                <a:srgbClr val="454E53"/>
              </a:solidFill>
              <a:latin typeface="Lato"/>
              <a:ea typeface="Lato"/>
              <a:cs typeface="Lato"/>
              <a:sym typeface="La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4"/>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7" name="Google Shape;147;p24"/>
          <p:cNvSpPr txBox="1"/>
          <p:nvPr/>
        </p:nvSpPr>
        <p:spPr>
          <a:xfrm>
            <a:off x="687700" y="556325"/>
            <a:ext cx="57453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500">
                <a:solidFill>
                  <a:srgbClr val="FD2604"/>
                </a:solidFill>
                <a:latin typeface="Oxygen"/>
                <a:ea typeface="Oxygen"/>
                <a:cs typeface="Oxygen"/>
                <a:sym typeface="Oxygen"/>
              </a:rPr>
              <a:t>PABLO MAQUEDA, CO WRITER AND DIRECTOR.</a:t>
            </a:r>
            <a:endParaRPr b="1" sz="1500">
              <a:solidFill>
                <a:srgbClr val="FD2604"/>
              </a:solidFill>
              <a:latin typeface="Oxygen"/>
              <a:ea typeface="Oxygen"/>
              <a:cs typeface="Oxygen"/>
              <a:sym typeface="Oxygen"/>
            </a:endParaRPr>
          </a:p>
        </p:txBody>
      </p:sp>
      <p:sp>
        <p:nvSpPr>
          <p:cNvPr id="148" name="Google Shape;148;p24"/>
          <p:cNvSpPr txBox="1"/>
          <p:nvPr/>
        </p:nvSpPr>
        <p:spPr>
          <a:xfrm>
            <a:off x="406750" y="1169250"/>
            <a:ext cx="6160500" cy="717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s" sz="1200">
                <a:solidFill>
                  <a:schemeClr val="dk1"/>
                </a:solidFill>
                <a:latin typeface="Lato"/>
                <a:ea typeface="Lato"/>
                <a:cs typeface="Lato"/>
                <a:sym typeface="Lato"/>
              </a:rPr>
              <a:t>After writing and directing several independent projects screened at festivals such as IndieLisboa and the Sitges International Film Festival (All the Women, Manic Pixie Dream Girl, #RealMovie), in 2020 he released the documentary Dear Werner (Walking on Cinema) in cinemas. The film was nominated for a Feroz Award and was singled out by critics as one of the best films of the year.</a:t>
            </a:r>
            <a:endParaRPr sz="12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200">
                <a:solidFill>
                  <a:schemeClr val="dk1"/>
                </a:solidFill>
                <a:latin typeface="Lato"/>
                <a:ea typeface="Lato"/>
                <a:cs typeface="Lato"/>
                <a:sym typeface="Lato"/>
              </a:rPr>
              <a:t>In 2023, he co-wrote and directed his first fiction feature, La desconocida (Girl Unknown), an adaptation of Paco Bezerra’s play Grooming. The film premiered in the Official Competition at the Málaga Film Festival and screened at the Busan International Film Festival in South Korea, among many other international competitions.</a:t>
            </a:r>
            <a:endParaRPr sz="12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200">
                <a:solidFill>
                  <a:schemeClr val="dk1"/>
                </a:solidFill>
                <a:latin typeface="Lato"/>
                <a:ea typeface="Lato"/>
                <a:cs typeface="Lato"/>
                <a:sym typeface="Lato"/>
              </a:rPr>
              <a:t>Selected by </a:t>
            </a:r>
            <a:r>
              <a:rPr lang="es" sz="1200" u="sng">
                <a:solidFill>
                  <a:schemeClr val="hlink"/>
                </a:solidFill>
                <a:latin typeface="Lato"/>
                <a:ea typeface="Lato"/>
                <a:cs typeface="Lato"/>
                <a:sym typeface="Lato"/>
                <a:hlinkClick r:id="rId3"/>
              </a:rPr>
              <a:t>Variety as one of its 10 Spanish Directors to Track in 2023</a:t>
            </a:r>
            <a:r>
              <a:rPr lang="es" sz="1200">
                <a:solidFill>
                  <a:schemeClr val="dk1"/>
                </a:solidFill>
                <a:latin typeface="Lato"/>
                <a:ea typeface="Lato"/>
                <a:cs typeface="Lato"/>
                <a:sym typeface="Lato"/>
              </a:rPr>
              <a:t>, and a resident at the Spanish Film Academy in 2024, his latest film, the documentary Caro Nanni, is currently in post-production. Highlighted by </a:t>
            </a:r>
            <a:r>
              <a:rPr lang="es" sz="1200" u="sng">
                <a:solidFill>
                  <a:schemeClr val="hlink"/>
                </a:solidFill>
                <a:latin typeface="Lato"/>
                <a:ea typeface="Lato"/>
                <a:cs typeface="Lato"/>
                <a:sym typeface="Lato"/>
                <a:hlinkClick r:id="rId4"/>
              </a:rPr>
              <a:t>Screen Daily as one of the most notable Spanish projects in the works</a:t>
            </a:r>
            <a:r>
              <a:rPr lang="es" sz="1200">
                <a:solidFill>
                  <a:schemeClr val="dk1"/>
                </a:solidFill>
                <a:latin typeface="Lato"/>
                <a:ea typeface="Lato"/>
                <a:cs typeface="Lato"/>
                <a:sym typeface="Lato"/>
              </a:rPr>
              <a:t>, Caro Nanni is financed by the ICAA, the Community of Madrid, CAM and CREA SGR, with the support of RTVE, Movistar Plus+ and Filmin, and was </a:t>
            </a:r>
            <a:r>
              <a:rPr lang="es" sz="1200" u="sng">
                <a:solidFill>
                  <a:schemeClr val="hlink"/>
                </a:solidFill>
                <a:latin typeface="Lato"/>
                <a:ea typeface="Lato"/>
                <a:cs typeface="Lato"/>
                <a:sym typeface="Lato"/>
                <a:hlinkClick r:id="rId5"/>
              </a:rPr>
              <a:t>selected for the MAFIZ WIP section of the 2025 Málaga Film Festival.</a:t>
            </a:r>
            <a:endParaRPr sz="12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200">
                <a:solidFill>
                  <a:schemeClr val="dk1"/>
                </a:solidFill>
                <a:latin typeface="Lato"/>
                <a:ea typeface="Lato"/>
                <a:cs typeface="Lato"/>
                <a:sym typeface="Lato"/>
              </a:rPr>
              <a:t>He is also developing his next two projects, Penumbra, starring Clara Galle (Through My Window), and Campo di Fiori.</a:t>
            </a:r>
            <a:endParaRPr sz="12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sz="1200">
              <a:solidFill>
                <a:schemeClr val="dk1"/>
              </a:solidFill>
              <a:latin typeface="Lato"/>
              <a:ea typeface="Lato"/>
              <a:cs typeface="Lato"/>
              <a:sym typeface="Lato"/>
            </a:endParaRPr>
          </a:p>
          <a:p>
            <a:pPr indent="0" lvl="0" marL="292100" rtl="0" algn="just">
              <a:lnSpc>
                <a:spcPct val="115000"/>
              </a:lnSpc>
              <a:spcBef>
                <a:spcPts val="1200"/>
              </a:spcBef>
              <a:spcAft>
                <a:spcPts val="0"/>
              </a:spcAft>
              <a:buNone/>
            </a:pPr>
            <a:r>
              <a:t/>
            </a:r>
            <a:endParaRPr sz="1200">
              <a:solidFill>
                <a:srgbClr val="454E53"/>
              </a:solidFill>
              <a:latin typeface="Lato"/>
              <a:ea typeface="Lato"/>
              <a:cs typeface="Lato"/>
              <a:sym typeface="Lato"/>
            </a:endParaRPr>
          </a:p>
          <a:p>
            <a:pPr indent="0" lvl="0" marL="0" rtl="0" algn="r">
              <a:lnSpc>
                <a:spcPct val="115000"/>
              </a:lnSpc>
              <a:spcBef>
                <a:spcPts val="0"/>
              </a:spcBef>
              <a:spcAft>
                <a:spcPts val="0"/>
              </a:spcAft>
              <a:buNone/>
            </a:pPr>
            <a:r>
              <a:t/>
            </a:r>
            <a:endParaRPr sz="1200">
              <a:solidFill>
                <a:srgbClr val="454E53"/>
              </a:solidFill>
              <a:latin typeface="Lato"/>
              <a:ea typeface="Lato"/>
              <a:cs typeface="Lato"/>
              <a:sym typeface="Lato"/>
            </a:endParaRPr>
          </a:p>
          <a:p>
            <a:pPr indent="0" lvl="0" marL="0" rtl="0" algn="r">
              <a:lnSpc>
                <a:spcPct val="115000"/>
              </a:lnSpc>
              <a:spcBef>
                <a:spcPts val="0"/>
              </a:spcBef>
              <a:spcAft>
                <a:spcPts val="0"/>
              </a:spcAft>
              <a:buNone/>
            </a:pPr>
            <a:r>
              <a:t/>
            </a:r>
            <a:endParaRPr sz="1200">
              <a:solidFill>
                <a:srgbClr val="454E53"/>
              </a:solidFill>
              <a:latin typeface="Lato"/>
              <a:ea typeface="Lato"/>
              <a:cs typeface="Lato"/>
              <a:sym typeface="Lato"/>
            </a:endParaRPr>
          </a:p>
          <a:p>
            <a:pPr indent="0" lvl="0" marL="0" rtl="0" algn="r">
              <a:lnSpc>
                <a:spcPct val="115000"/>
              </a:lnSpc>
              <a:spcBef>
                <a:spcPts val="0"/>
              </a:spcBef>
              <a:spcAft>
                <a:spcPts val="0"/>
              </a:spcAft>
              <a:buNone/>
            </a:pPr>
            <a:r>
              <a:t/>
            </a:r>
            <a:endParaRPr sz="1200">
              <a:solidFill>
                <a:srgbClr val="454E53"/>
              </a:solidFill>
              <a:latin typeface="Lato"/>
              <a:ea typeface="Lato"/>
              <a:cs typeface="Lato"/>
              <a:sym typeface="Lato"/>
            </a:endParaRPr>
          </a:p>
          <a:p>
            <a:pPr indent="0" lvl="0" marL="0" rtl="0" algn="r">
              <a:lnSpc>
                <a:spcPct val="115000"/>
              </a:lnSpc>
              <a:spcBef>
                <a:spcPts val="0"/>
              </a:spcBef>
              <a:spcAft>
                <a:spcPts val="0"/>
              </a:spcAft>
              <a:buNone/>
            </a:pPr>
            <a:r>
              <a:t/>
            </a:r>
            <a:endParaRPr sz="1200">
              <a:solidFill>
                <a:srgbClr val="454E53"/>
              </a:solidFill>
              <a:latin typeface="Lato"/>
              <a:ea typeface="Lato"/>
              <a:cs typeface="Lato"/>
              <a:sym typeface="Lato"/>
            </a:endParaRPr>
          </a:p>
          <a:p>
            <a:pPr indent="0" lvl="0" marL="292100" rtl="0" algn="r">
              <a:lnSpc>
                <a:spcPct val="115000"/>
              </a:lnSpc>
              <a:spcBef>
                <a:spcPts val="0"/>
              </a:spcBef>
              <a:spcAft>
                <a:spcPts val="0"/>
              </a:spcAft>
              <a:buClr>
                <a:schemeClr val="dk1"/>
              </a:buClr>
              <a:buSzPts val="1100"/>
              <a:buFont typeface="Arial"/>
              <a:buNone/>
            </a:pPr>
            <a:r>
              <a:rPr b="1" lang="es" sz="1100">
                <a:solidFill>
                  <a:schemeClr val="dk1"/>
                </a:solidFill>
                <a:latin typeface="Lato"/>
                <a:ea typeface="Lato"/>
                <a:cs typeface="Lato"/>
                <a:sym typeface="Lato"/>
              </a:rPr>
              <a:t>Filmografía</a:t>
            </a:r>
            <a:endParaRPr b="1" sz="1100">
              <a:solidFill>
                <a:schemeClr val="dk1"/>
              </a:solidFill>
              <a:latin typeface="Lato"/>
              <a:ea typeface="Lato"/>
              <a:cs typeface="Lato"/>
              <a:sym typeface="Lato"/>
            </a:endParaRPr>
          </a:p>
          <a:p>
            <a:pPr indent="0" lvl="0" marL="292100" rtl="0" algn="r">
              <a:lnSpc>
                <a:spcPct val="115000"/>
              </a:lnSpc>
              <a:spcBef>
                <a:spcPts val="0"/>
              </a:spcBef>
              <a:spcAft>
                <a:spcPts val="0"/>
              </a:spcAft>
              <a:buClr>
                <a:schemeClr val="dk1"/>
              </a:buClr>
              <a:buSzPts val="1100"/>
              <a:buFont typeface="Arial"/>
              <a:buNone/>
            </a:pPr>
            <a:r>
              <a:rPr i="1" lang="es" sz="1100">
                <a:solidFill>
                  <a:schemeClr val="dk1"/>
                </a:solidFill>
                <a:latin typeface="Lato"/>
                <a:ea typeface="Lato"/>
                <a:cs typeface="Lato"/>
                <a:sym typeface="Lato"/>
              </a:rPr>
              <a:t>Caro Nanni</a:t>
            </a:r>
            <a:r>
              <a:rPr lang="es" sz="1100">
                <a:solidFill>
                  <a:schemeClr val="dk1"/>
                </a:solidFill>
                <a:latin typeface="Lato"/>
                <a:ea typeface="Lato"/>
                <a:cs typeface="Lato"/>
                <a:sym typeface="Lato"/>
              </a:rPr>
              <a:t> (2025), </a:t>
            </a:r>
            <a:r>
              <a:rPr lang="es" sz="1100">
                <a:solidFill>
                  <a:schemeClr val="dk1"/>
                </a:solidFill>
                <a:latin typeface="Lato"/>
                <a:ea typeface="Lato"/>
                <a:cs typeface="Lato"/>
                <a:sym typeface="Lato"/>
              </a:rPr>
              <a:t>co-written and directed by</a:t>
            </a:r>
            <a:endParaRPr sz="1100">
              <a:solidFill>
                <a:schemeClr val="dk1"/>
              </a:solidFill>
              <a:latin typeface="Lato"/>
              <a:ea typeface="Lato"/>
              <a:cs typeface="Lato"/>
              <a:sym typeface="Lato"/>
            </a:endParaRPr>
          </a:p>
          <a:p>
            <a:pPr indent="0" lvl="0" marL="292100" rtl="0" algn="r">
              <a:lnSpc>
                <a:spcPct val="115000"/>
              </a:lnSpc>
              <a:spcBef>
                <a:spcPts val="0"/>
              </a:spcBef>
              <a:spcAft>
                <a:spcPts val="0"/>
              </a:spcAft>
              <a:buClr>
                <a:schemeClr val="dk1"/>
              </a:buClr>
              <a:buSzPts val="1100"/>
              <a:buFont typeface="Arial"/>
              <a:buNone/>
            </a:pPr>
            <a:r>
              <a:rPr i="1" lang="es" sz="1100">
                <a:solidFill>
                  <a:schemeClr val="dk1"/>
                </a:solidFill>
                <a:latin typeface="Lato"/>
                <a:ea typeface="Lato"/>
                <a:cs typeface="Lato"/>
                <a:sym typeface="Lato"/>
              </a:rPr>
              <a:t>La desconocida</a:t>
            </a:r>
            <a:r>
              <a:rPr lang="es" sz="1100">
                <a:solidFill>
                  <a:schemeClr val="dk1"/>
                </a:solidFill>
                <a:latin typeface="Lato"/>
                <a:ea typeface="Lato"/>
                <a:cs typeface="Lato"/>
                <a:sym typeface="Lato"/>
              </a:rPr>
              <a:t> (2023), </a:t>
            </a:r>
            <a:r>
              <a:rPr lang="es" sz="1100">
                <a:solidFill>
                  <a:schemeClr val="dk1"/>
                </a:solidFill>
                <a:latin typeface="Lato"/>
                <a:ea typeface="Lato"/>
                <a:cs typeface="Lato"/>
                <a:sym typeface="Lato"/>
              </a:rPr>
              <a:t>co-written and directed by</a:t>
            </a:r>
            <a:endParaRPr sz="1100">
              <a:solidFill>
                <a:schemeClr val="dk1"/>
              </a:solidFill>
              <a:latin typeface="Lato"/>
              <a:ea typeface="Lato"/>
              <a:cs typeface="Lato"/>
              <a:sym typeface="Lato"/>
            </a:endParaRPr>
          </a:p>
          <a:p>
            <a:pPr indent="0" lvl="0" marL="292100" rtl="0" algn="r">
              <a:lnSpc>
                <a:spcPct val="115000"/>
              </a:lnSpc>
              <a:spcBef>
                <a:spcPts val="0"/>
              </a:spcBef>
              <a:spcAft>
                <a:spcPts val="0"/>
              </a:spcAft>
              <a:buClr>
                <a:schemeClr val="dk1"/>
              </a:buClr>
              <a:buSzPts val="1100"/>
              <a:buFont typeface="Arial"/>
              <a:buNone/>
            </a:pPr>
            <a:r>
              <a:rPr i="1" lang="es" sz="1100">
                <a:solidFill>
                  <a:schemeClr val="dk1"/>
                </a:solidFill>
                <a:latin typeface="Lato"/>
                <a:ea typeface="Lato"/>
                <a:cs typeface="Lato"/>
                <a:sym typeface="Lato"/>
              </a:rPr>
              <a:t>Dear Werner</a:t>
            </a:r>
            <a:r>
              <a:rPr lang="es" sz="1100">
                <a:solidFill>
                  <a:schemeClr val="dk1"/>
                </a:solidFill>
                <a:latin typeface="Lato"/>
                <a:ea typeface="Lato"/>
                <a:cs typeface="Lato"/>
                <a:sym typeface="Lato"/>
              </a:rPr>
              <a:t> (2020), </a:t>
            </a:r>
            <a:r>
              <a:rPr lang="es" sz="1100">
                <a:solidFill>
                  <a:schemeClr val="dk1"/>
                </a:solidFill>
                <a:latin typeface="Lato"/>
                <a:ea typeface="Lato"/>
                <a:cs typeface="Lato"/>
                <a:sym typeface="Lato"/>
              </a:rPr>
              <a:t>co-written and directed by</a:t>
            </a:r>
            <a:endParaRPr sz="1100">
              <a:solidFill>
                <a:schemeClr val="dk1"/>
              </a:solidFill>
              <a:latin typeface="Lato"/>
              <a:ea typeface="Lato"/>
              <a:cs typeface="Lato"/>
              <a:sym typeface="Lato"/>
            </a:endParaRPr>
          </a:p>
          <a:p>
            <a:pPr indent="0" lvl="0" marL="292100" rtl="0" algn="r">
              <a:lnSpc>
                <a:spcPct val="115000"/>
              </a:lnSpc>
              <a:spcBef>
                <a:spcPts val="0"/>
              </a:spcBef>
              <a:spcAft>
                <a:spcPts val="0"/>
              </a:spcAft>
              <a:buClr>
                <a:schemeClr val="dk1"/>
              </a:buClr>
              <a:buSzPts val="1100"/>
              <a:buFont typeface="Arial"/>
              <a:buNone/>
            </a:pPr>
            <a:r>
              <a:rPr i="1" lang="es" sz="1100">
                <a:solidFill>
                  <a:schemeClr val="dk1"/>
                </a:solidFill>
                <a:latin typeface="Lato"/>
                <a:ea typeface="Lato"/>
                <a:cs typeface="Lato"/>
                <a:sym typeface="Lato"/>
              </a:rPr>
              <a:t>#RealMovie</a:t>
            </a:r>
            <a:r>
              <a:rPr lang="es" sz="1100">
                <a:solidFill>
                  <a:schemeClr val="dk1"/>
                </a:solidFill>
                <a:latin typeface="Lato"/>
                <a:ea typeface="Lato"/>
                <a:cs typeface="Lato"/>
                <a:sym typeface="Lato"/>
              </a:rPr>
              <a:t> (2013), </a:t>
            </a:r>
            <a:r>
              <a:rPr lang="es" sz="1100">
                <a:solidFill>
                  <a:schemeClr val="dk1"/>
                </a:solidFill>
                <a:latin typeface="Lato"/>
                <a:ea typeface="Lato"/>
                <a:cs typeface="Lato"/>
                <a:sym typeface="Lato"/>
              </a:rPr>
              <a:t>co-written and directed by</a:t>
            </a:r>
            <a:endParaRPr sz="1100">
              <a:solidFill>
                <a:schemeClr val="dk1"/>
              </a:solidFill>
              <a:latin typeface="Lato"/>
              <a:ea typeface="Lato"/>
              <a:cs typeface="Lato"/>
              <a:sym typeface="Lato"/>
            </a:endParaRPr>
          </a:p>
          <a:p>
            <a:pPr indent="0" lvl="0" marL="292100" rtl="0" algn="r">
              <a:lnSpc>
                <a:spcPct val="115000"/>
              </a:lnSpc>
              <a:spcBef>
                <a:spcPts val="0"/>
              </a:spcBef>
              <a:spcAft>
                <a:spcPts val="0"/>
              </a:spcAft>
              <a:buClr>
                <a:schemeClr val="dk1"/>
              </a:buClr>
              <a:buSzPts val="1100"/>
              <a:buFont typeface="Arial"/>
              <a:buNone/>
            </a:pPr>
            <a:r>
              <a:rPr i="1" lang="es" sz="1100">
                <a:solidFill>
                  <a:schemeClr val="dk1"/>
                </a:solidFill>
                <a:latin typeface="Lato"/>
                <a:ea typeface="Lato"/>
                <a:cs typeface="Lato"/>
                <a:sym typeface="Lato"/>
              </a:rPr>
              <a:t>Manic Pixie Dream Girl</a:t>
            </a:r>
            <a:r>
              <a:rPr lang="es" sz="1100">
                <a:solidFill>
                  <a:schemeClr val="dk1"/>
                </a:solidFill>
                <a:latin typeface="Lato"/>
                <a:ea typeface="Lato"/>
                <a:cs typeface="Lato"/>
                <a:sym typeface="Lato"/>
              </a:rPr>
              <a:t> (2013), </a:t>
            </a:r>
            <a:r>
              <a:rPr lang="es" sz="1100">
                <a:solidFill>
                  <a:schemeClr val="dk1"/>
                </a:solidFill>
                <a:latin typeface="Lato"/>
                <a:ea typeface="Lato"/>
                <a:cs typeface="Lato"/>
                <a:sym typeface="Lato"/>
              </a:rPr>
              <a:t>co-written and directed by</a:t>
            </a:r>
            <a:endParaRPr sz="1100">
              <a:solidFill>
                <a:schemeClr val="dk1"/>
              </a:solidFill>
              <a:latin typeface="Lato"/>
              <a:ea typeface="Lato"/>
              <a:cs typeface="Lato"/>
              <a:sym typeface="Lato"/>
            </a:endParaRPr>
          </a:p>
          <a:p>
            <a:pPr indent="0" lvl="0" marL="292100" rtl="0" algn="r">
              <a:lnSpc>
                <a:spcPct val="115000"/>
              </a:lnSpc>
              <a:spcBef>
                <a:spcPts val="0"/>
              </a:spcBef>
              <a:spcAft>
                <a:spcPts val="0"/>
              </a:spcAft>
              <a:buNone/>
            </a:pPr>
            <a:r>
              <a:rPr i="1" lang="es" sz="1100">
                <a:solidFill>
                  <a:schemeClr val="dk1"/>
                </a:solidFill>
                <a:latin typeface="Lato"/>
                <a:ea typeface="Lato"/>
                <a:cs typeface="Lato"/>
                <a:sym typeface="Lato"/>
              </a:rPr>
              <a:t>All the Women</a:t>
            </a:r>
            <a:r>
              <a:rPr lang="es" sz="1100">
                <a:solidFill>
                  <a:schemeClr val="dk1"/>
                </a:solidFill>
                <a:latin typeface="Lato"/>
                <a:ea typeface="Lato"/>
                <a:cs typeface="Lato"/>
                <a:sym typeface="Lato"/>
              </a:rPr>
              <a:t> (2012), </a:t>
            </a:r>
            <a:r>
              <a:rPr lang="es" sz="1100">
                <a:solidFill>
                  <a:schemeClr val="dk1"/>
                </a:solidFill>
                <a:latin typeface="Lato"/>
                <a:ea typeface="Lato"/>
                <a:cs typeface="Lato"/>
                <a:sym typeface="Lato"/>
              </a:rPr>
              <a:t>co-written and directed by</a:t>
            </a:r>
            <a:endParaRPr sz="1200">
              <a:solidFill>
                <a:srgbClr val="454E53"/>
              </a:solidFill>
              <a:latin typeface="Lato"/>
              <a:ea typeface="Lato"/>
              <a:cs typeface="Lato"/>
              <a:sym typeface="Lato"/>
            </a:endParaRPr>
          </a:p>
        </p:txBody>
      </p:sp>
      <p:pic>
        <p:nvPicPr>
          <p:cNvPr id="149" name="Google Shape;149;p24" title="Captura de pantalla 2026-09-09 a las 5.23.42 p. m..png"/>
          <p:cNvPicPr preferRelativeResize="0"/>
          <p:nvPr/>
        </p:nvPicPr>
        <p:blipFill>
          <a:blip r:embed="rId6">
            <a:alphaModFix/>
          </a:blip>
          <a:stretch>
            <a:fillRect/>
          </a:stretch>
        </p:blipFill>
        <p:spPr>
          <a:xfrm>
            <a:off x="494174" y="5429251"/>
            <a:ext cx="2338699" cy="3028901"/>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5"/>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55" name="Google Shape;155;p25"/>
          <p:cNvSpPr txBox="1"/>
          <p:nvPr/>
        </p:nvSpPr>
        <p:spPr>
          <a:xfrm>
            <a:off x="687700" y="556325"/>
            <a:ext cx="57453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solidFill>
                  <a:srgbClr val="FD2604"/>
                </a:solidFill>
                <a:latin typeface="Oxygen"/>
                <a:ea typeface="Oxygen"/>
                <a:cs typeface="Oxygen"/>
                <a:sym typeface="Oxygen"/>
              </a:rPr>
              <a:t>HAIZEA VIANA, CO WRITER AND PRODUCER. VIVA FILMS</a:t>
            </a:r>
            <a:endParaRPr b="1">
              <a:solidFill>
                <a:srgbClr val="FD2604"/>
              </a:solidFill>
              <a:latin typeface="Oxygen"/>
              <a:ea typeface="Oxygen"/>
              <a:cs typeface="Oxygen"/>
              <a:sym typeface="Oxygen"/>
            </a:endParaRPr>
          </a:p>
        </p:txBody>
      </p:sp>
      <p:sp>
        <p:nvSpPr>
          <p:cNvPr id="156" name="Google Shape;156;p25"/>
          <p:cNvSpPr txBox="1"/>
          <p:nvPr/>
        </p:nvSpPr>
        <p:spPr>
          <a:xfrm>
            <a:off x="406750" y="1169250"/>
            <a:ext cx="6160500" cy="6237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s" sz="1200">
                <a:solidFill>
                  <a:schemeClr val="dk1"/>
                </a:solidFill>
                <a:latin typeface="Lato"/>
                <a:ea typeface="Lato"/>
                <a:cs typeface="Lato"/>
                <a:sym typeface="Lato"/>
              </a:rPr>
              <a:t>With a degree in Audiovisual Communication and a specialisation in film marketing and communications, she has worked for companies including Netflix, Karma Films, Avalon, Golem and Diamond Films. As CEO of VIVA FILMS MEDIA, she has built her career as an independent producer, serving as executive producer on feature films by acclaimed filmmakers including Chema García Ibarra (Uranes), Miguel Larraya (Todo el mundo lo sabe), Marçal Forés (Amor eterno) and Pablo Maqueda (Manic Pixie Dream Girl).</a:t>
            </a:r>
            <a:endParaRPr sz="12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200">
                <a:solidFill>
                  <a:schemeClr val="dk1"/>
                </a:solidFill>
                <a:latin typeface="Lato"/>
                <a:ea typeface="Lato"/>
                <a:cs typeface="Lato"/>
                <a:sym typeface="Lato"/>
              </a:rPr>
              <a:t>Together with Maqueda, she produced Dear Werner (Walking on Cinema), written and directed by Pablo Maqueda, in collaboration with La Cinémathèque Française and filmmaker Werner Herzog. The documentary had its international premiere in the New Waves section of the Seville European Film Festival and went on to screen at numerous festivals, including Torino, Zinebi, Trento and Chicago. It received the RTVE Días de Cine Award and the Audience Award at the Alcine Film Festival, as well as nominations for Best Documentary at the Feroz Awards and the Cinema Writers Circle Awards, and for Best Spanish Film at the Sant Jordi Awards.</a:t>
            </a:r>
            <a:endParaRPr sz="12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200">
                <a:solidFill>
                  <a:schemeClr val="dk1"/>
                </a:solidFill>
                <a:latin typeface="Lato"/>
                <a:ea typeface="Lato"/>
                <a:cs typeface="Lato"/>
                <a:sym typeface="Lato"/>
              </a:rPr>
              <a:t>In 2023, she co-wrote the screenplay for La desconocida (Girl Unknown), a thriller directed by Maqueda, on which she also served as executive producer. The film was presented internationally in the Official Section of the Málaga Film Festival and at the Busan International Film Festival in South Korea, among many others.</a:t>
            </a:r>
            <a:endParaRPr sz="12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200">
                <a:solidFill>
                  <a:schemeClr val="dk1"/>
                </a:solidFill>
                <a:latin typeface="Lato"/>
                <a:ea typeface="Lato"/>
                <a:cs typeface="Lato"/>
                <a:sym typeface="Lato"/>
              </a:rPr>
              <a:t>With the release of La desconocida, she and Maqueda founded VIVA, an independent production company and creative studio where they are developing their upcoming projects: the documentary Caro Nanni and the feature films Penumbra, starring Clara Galle (Through My Window), and Numinosa, starring Milena Smit (Parallel Mothers) and Álex Monner (The Next Skin).</a:t>
            </a:r>
            <a:endParaRPr sz="12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sz="1200">
              <a:solidFill>
                <a:schemeClr val="dk1"/>
              </a:solidFill>
              <a:latin typeface="Lato"/>
              <a:ea typeface="Lato"/>
              <a:cs typeface="Lato"/>
              <a:sym typeface="Lato"/>
            </a:endParaRPr>
          </a:p>
          <a:p>
            <a:pPr indent="0" lvl="0" marL="292100" rtl="0" algn="just">
              <a:lnSpc>
                <a:spcPct val="115000"/>
              </a:lnSpc>
              <a:spcBef>
                <a:spcPts val="1200"/>
              </a:spcBef>
              <a:spcAft>
                <a:spcPts val="0"/>
              </a:spcAft>
              <a:buNone/>
            </a:pPr>
            <a:r>
              <a:t/>
            </a:r>
            <a:endParaRPr sz="1200">
              <a:solidFill>
                <a:srgbClr val="454E53"/>
              </a:solidFill>
              <a:latin typeface="Lato"/>
              <a:ea typeface="Lato"/>
              <a:cs typeface="Lato"/>
              <a:sym typeface="Lato"/>
            </a:endParaRPr>
          </a:p>
        </p:txBody>
      </p:sp>
      <p:pic>
        <p:nvPicPr>
          <p:cNvPr id="157" name="Google Shape;157;p25">
            <a:hlinkClick r:id="rId3"/>
          </p:cNvPr>
          <p:cNvPicPr preferRelativeResize="0"/>
          <p:nvPr/>
        </p:nvPicPr>
        <p:blipFill rotWithShape="1">
          <a:blip r:embed="rId4">
            <a:alphaModFix/>
          </a:blip>
          <a:srcRect b="0" l="0" r="0" t="2439"/>
          <a:stretch/>
        </p:blipFill>
        <p:spPr>
          <a:xfrm>
            <a:off x="1048525" y="6995963"/>
            <a:ext cx="1053080" cy="1454986"/>
          </a:xfrm>
          <a:prstGeom prst="rect">
            <a:avLst/>
          </a:prstGeom>
          <a:noFill/>
          <a:ln>
            <a:noFill/>
          </a:ln>
          <a:effectLst>
            <a:outerShdw blurRad="57150" rotWithShape="0" algn="bl" dir="5400000" dist="19050">
              <a:srgbClr val="000000">
                <a:alpha val="50000"/>
              </a:srgbClr>
            </a:outerShdw>
          </a:effectLst>
        </p:spPr>
      </p:pic>
      <p:pic>
        <p:nvPicPr>
          <p:cNvPr id="158" name="Google Shape;158;p25">
            <a:hlinkClick r:id="rId5"/>
          </p:cNvPr>
          <p:cNvPicPr preferRelativeResize="0"/>
          <p:nvPr/>
        </p:nvPicPr>
        <p:blipFill rotWithShape="1">
          <a:blip r:embed="rId6">
            <a:alphaModFix/>
          </a:blip>
          <a:srcRect b="2638" l="0" r="0" t="0"/>
          <a:stretch/>
        </p:blipFill>
        <p:spPr>
          <a:xfrm>
            <a:off x="2101593" y="6990901"/>
            <a:ext cx="1045810" cy="1460049"/>
          </a:xfrm>
          <a:prstGeom prst="rect">
            <a:avLst/>
          </a:prstGeom>
          <a:noFill/>
          <a:ln>
            <a:noFill/>
          </a:ln>
          <a:effectLst>
            <a:outerShdw blurRad="57150" rotWithShape="0" algn="bl" dir="5400000" dist="19050">
              <a:srgbClr val="000000">
                <a:alpha val="50000"/>
              </a:srgbClr>
            </a:outerShdw>
          </a:effectLst>
        </p:spPr>
      </p:pic>
      <p:pic>
        <p:nvPicPr>
          <p:cNvPr id="159" name="Google Shape;159;p25">
            <a:hlinkClick r:id="rId7"/>
          </p:cNvPr>
          <p:cNvPicPr preferRelativeResize="0"/>
          <p:nvPr/>
        </p:nvPicPr>
        <p:blipFill>
          <a:blip r:embed="rId8">
            <a:alphaModFix/>
          </a:blip>
          <a:stretch>
            <a:fillRect/>
          </a:stretch>
        </p:blipFill>
        <p:spPr>
          <a:xfrm>
            <a:off x="3144698" y="6990900"/>
            <a:ext cx="1053079" cy="1460043"/>
          </a:xfrm>
          <a:prstGeom prst="rect">
            <a:avLst/>
          </a:prstGeom>
          <a:noFill/>
          <a:ln>
            <a:noFill/>
          </a:ln>
          <a:effectLst>
            <a:outerShdw blurRad="57150" rotWithShape="0" algn="bl" dir="5400000" dist="19050">
              <a:srgbClr val="000000">
                <a:alpha val="50000"/>
              </a:srgbClr>
            </a:outerShdw>
          </a:effectLst>
        </p:spPr>
      </p:pic>
      <p:pic>
        <p:nvPicPr>
          <p:cNvPr id="160" name="Google Shape;160;p25" title="Captura de pantalla 2025-03-16 a las 4.04.55.png">
            <a:hlinkClick r:id="rId9"/>
          </p:cNvPr>
          <p:cNvPicPr preferRelativeResize="0"/>
          <p:nvPr/>
        </p:nvPicPr>
        <p:blipFill rotWithShape="1">
          <a:blip r:embed="rId10">
            <a:alphaModFix/>
          </a:blip>
          <a:srcRect b="0" l="6720" r="5214" t="0"/>
          <a:stretch/>
        </p:blipFill>
        <p:spPr>
          <a:xfrm>
            <a:off x="4197787" y="6990900"/>
            <a:ext cx="995945" cy="1460048"/>
          </a:xfrm>
          <a:prstGeom prst="rect">
            <a:avLst/>
          </a:prstGeom>
          <a:solidFill>
            <a:srgbClr val="E6E0D4"/>
          </a:solidFill>
          <a:ln>
            <a:noFill/>
          </a:ln>
          <a:effectLst>
            <a:outerShdw blurRad="57150" rotWithShape="0" algn="bl" dir="5400000" dist="19050">
              <a:srgbClr val="000000">
                <a:alpha val="50000"/>
              </a:srgbClr>
            </a:outerShdw>
          </a:effectLst>
        </p:spPr>
      </p:pic>
      <p:pic>
        <p:nvPicPr>
          <p:cNvPr id="161" name="Google Shape;161;p25" title="Captura de pantalla 2025-03-16 a las 4.07.26.png">
            <a:hlinkClick r:id="rId11"/>
          </p:cNvPr>
          <p:cNvPicPr preferRelativeResize="0"/>
          <p:nvPr/>
        </p:nvPicPr>
        <p:blipFill>
          <a:blip r:embed="rId12">
            <a:alphaModFix/>
          </a:blip>
          <a:stretch>
            <a:fillRect/>
          </a:stretch>
        </p:blipFill>
        <p:spPr>
          <a:xfrm>
            <a:off x="5179553" y="6993435"/>
            <a:ext cx="995949" cy="1454977"/>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6"/>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1200">
              <a:solidFill>
                <a:schemeClr val="dk1"/>
              </a:solidFill>
              <a:latin typeface="Lato"/>
              <a:ea typeface="Lato"/>
              <a:cs typeface="Lato"/>
              <a:sym typeface="Lato"/>
            </a:endParaRPr>
          </a:p>
        </p:txBody>
      </p:sp>
      <p:sp>
        <p:nvSpPr>
          <p:cNvPr id="167" name="Google Shape;167;p26"/>
          <p:cNvSpPr txBox="1"/>
          <p:nvPr/>
        </p:nvSpPr>
        <p:spPr>
          <a:xfrm>
            <a:off x="687700" y="556325"/>
            <a:ext cx="57453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a:solidFill>
                  <a:srgbClr val="FD2604"/>
                </a:solidFill>
                <a:latin typeface="Oxygen"/>
                <a:ea typeface="Oxygen"/>
                <a:cs typeface="Oxygen"/>
                <a:sym typeface="Oxygen"/>
              </a:rPr>
              <a:t>SANDRA HERMIDA,</a:t>
            </a:r>
            <a:r>
              <a:rPr b="1" lang="es">
                <a:solidFill>
                  <a:srgbClr val="FD2604"/>
                </a:solidFill>
                <a:latin typeface="Oxygen"/>
                <a:ea typeface="Oxygen"/>
                <a:cs typeface="Oxygen"/>
                <a:sym typeface="Oxygen"/>
              </a:rPr>
              <a:t> CO PRODUCER. COLOS</a:t>
            </a:r>
            <a:r>
              <a:rPr b="1" lang="es">
                <a:solidFill>
                  <a:srgbClr val="FD2604"/>
                </a:solidFill>
                <a:latin typeface="Oxygen"/>
                <a:ea typeface="Oxygen"/>
                <a:cs typeface="Oxygen"/>
                <a:sym typeface="Oxygen"/>
              </a:rPr>
              <a:t>É PRODUCCIONES</a:t>
            </a:r>
            <a:endParaRPr b="1">
              <a:solidFill>
                <a:srgbClr val="FD2604"/>
              </a:solidFill>
              <a:latin typeface="Oxygen"/>
              <a:ea typeface="Oxygen"/>
              <a:cs typeface="Oxygen"/>
              <a:sym typeface="Oxygen"/>
            </a:endParaRPr>
          </a:p>
        </p:txBody>
      </p:sp>
      <p:sp>
        <p:nvSpPr>
          <p:cNvPr id="168" name="Google Shape;168;p26"/>
          <p:cNvSpPr txBox="1"/>
          <p:nvPr/>
        </p:nvSpPr>
        <p:spPr>
          <a:xfrm>
            <a:off x="406750" y="1169250"/>
            <a:ext cx="6160500" cy="4537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s" sz="1200">
                <a:solidFill>
                  <a:schemeClr val="dk1"/>
                </a:solidFill>
                <a:latin typeface="Lato"/>
                <a:ea typeface="Lato"/>
                <a:cs typeface="Lato"/>
                <a:sym typeface="Lato"/>
              </a:rPr>
              <a:t>Colosé Producciones is a Spanish audiovisual production company founded in 2003 and based in Sant Gregori, Girona. Known for its commitment to high-quality, innovative storytelling, the company has established a strong presence in both the Spanish and international film and television industries. Colosé has produced acclaimed titles such as The Invisible Guest (Contratiempo), Mirage (Durante la tormenta), Garbo: The Spy, Rainbow, and I Hate New York, showcasing its versatility across genres and formats.</a:t>
            </a:r>
            <a:endParaRPr sz="12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200">
                <a:solidFill>
                  <a:schemeClr val="dk1"/>
                </a:solidFill>
                <a:latin typeface="Lato"/>
                <a:ea typeface="Lato"/>
                <a:cs typeface="Lato"/>
                <a:sym typeface="Lato"/>
              </a:rPr>
              <a:t>A key figure associated with the company is Sandra Hermida Muñiz, an acclaimed Madrid-born producer whose career spans more than thirty feature films, including The Orphanage, The Impossible, A Monster Calls, Biutiful, and the award-winning Society of the Snow.</a:t>
            </a:r>
            <a:endParaRPr sz="12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rPr lang="es" sz="1200">
                <a:solidFill>
                  <a:schemeClr val="dk1"/>
                </a:solidFill>
                <a:latin typeface="Lato"/>
                <a:ea typeface="Lato"/>
                <a:cs typeface="Lato"/>
                <a:sym typeface="Lato"/>
              </a:rPr>
              <a:t>A multiple Goya Award winner, Hermida is known for her precise, empathetic and impactful approach to production. Her collaborations with renowned filmmakers such as J. A. Bayona and production companies such as Colosé have contributed to strengthening the creative landscape of contemporary Spanish cinema.</a:t>
            </a:r>
            <a:endParaRPr sz="12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sz="1200">
              <a:solidFill>
                <a:schemeClr val="dk1"/>
              </a:solidFill>
              <a:latin typeface="Lato"/>
              <a:ea typeface="Lato"/>
              <a:cs typeface="Lato"/>
              <a:sym typeface="Lato"/>
            </a:endParaRPr>
          </a:p>
          <a:p>
            <a:pPr indent="0" lvl="0" marL="0" rtl="0" algn="l">
              <a:lnSpc>
                <a:spcPct val="115000"/>
              </a:lnSpc>
              <a:spcBef>
                <a:spcPts val="1200"/>
              </a:spcBef>
              <a:spcAft>
                <a:spcPts val="0"/>
              </a:spcAft>
              <a:buClr>
                <a:schemeClr val="dk1"/>
              </a:buClr>
              <a:buSzPts val="1100"/>
              <a:buFont typeface="Arial"/>
              <a:buNone/>
            </a:pPr>
            <a:r>
              <a:t/>
            </a:r>
            <a:endParaRPr sz="1200">
              <a:solidFill>
                <a:schemeClr val="dk1"/>
              </a:solidFill>
              <a:latin typeface="Lato"/>
              <a:ea typeface="Lato"/>
              <a:cs typeface="Lato"/>
              <a:sym typeface="Lato"/>
            </a:endParaRPr>
          </a:p>
          <a:p>
            <a:pPr indent="0" lvl="0" marL="292100" rtl="0" algn="just">
              <a:lnSpc>
                <a:spcPct val="115000"/>
              </a:lnSpc>
              <a:spcBef>
                <a:spcPts val="1200"/>
              </a:spcBef>
              <a:spcAft>
                <a:spcPts val="0"/>
              </a:spcAft>
              <a:buNone/>
            </a:pPr>
            <a:r>
              <a:t/>
            </a:r>
            <a:endParaRPr sz="1200">
              <a:solidFill>
                <a:schemeClr val="dk1"/>
              </a:solidFill>
              <a:latin typeface="Lato"/>
              <a:ea typeface="Lato"/>
              <a:cs typeface="Lato"/>
              <a:sym typeface="Lato"/>
            </a:endParaRPr>
          </a:p>
        </p:txBody>
      </p:sp>
      <p:pic>
        <p:nvPicPr>
          <p:cNvPr id="169" name="Google Shape;169;p26"/>
          <p:cNvPicPr preferRelativeResize="0"/>
          <p:nvPr/>
        </p:nvPicPr>
        <p:blipFill>
          <a:blip r:embed="rId3">
            <a:alphaModFix/>
          </a:blip>
          <a:stretch>
            <a:fillRect/>
          </a:stretch>
        </p:blipFill>
        <p:spPr>
          <a:xfrm>
            <a:off x="1838950" y="4952950"/>
            <a:ext cx="3296101" cy="2929874"/>
          </a:xfrm>
          <a:prstGeom prst="rect">
            <a:avLst/>
          </a:prstGeom>
          <a:noFill/>
          <a:ln cap="flat" cmpd="sng" w="9525">
            <a:solidFill>
              <a:srgbClr val="FD2604"/>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7"/>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75" name="Google Shape;175;p27"/>
          <p:cNvSpPr txBox="1"/>
          <p:nvPr/>
        </p:nvSpPr>
        <p:spPr>
          <a:xfrm>
            <a:off x="687700" y="556325"/>
            <a:ext cx="57453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500">
                <a:solidFill>
                  <a:srgbClr val="FD2604"/>
                </a:solidFill>
                <a:latin typeface="Lato"/>
                <a:ea typeface="Lato"/>
                <a:cs typeface="Lato"/>
                <a:sym typeface="Lato"/>
              </a:rPr>
              <a:t>IMAGES.</a:t>
            </a:r>
            <a:endParaRPr b="1" sz="1500">
              <a:solidFill>
                <a:srgbClr val="FD2604"/>
              </a:solidFill>
              <a:latin typeface="Lato"/>
              <a:ea typeface="Lato"/>
              <a:cs typeface="Lato"/>
              <a:sym typeface="Lato"/>
            </a:endParaRPr>
          </a:p>
        </p:txBody>
      </p:sp>
      <p:sp>
        <p:nvSpPr>
          <p:cNvPr id="176" name="Google Shape;176;p27"/>
          <p:cNvSpPr txBox="1"/>
          <p:nvPr/>
        </p:nvSpPr>
        <p:spPr>
          <a:xfrm>
            <a:off x="792825" y="4522050"/>
            <a:ext cx="5728500" cy="617100"/>
          </a:xfrm>
          <a:prstGeom prst="rect">
            <a:avLst/>
          </a:prstGeom>
          <a:noFill/>
          <a:ln cap="flat" cmpd="sng" w="9525">
            <a:solidFill>
              <a:srgbClr val="FD2604"/>
            </a:solidFill>
            <a:prstDash val="solid"/>
            <a:round/>
            <a:headEnd len="sm" w="sm" type="none"/>
            <a:tailEnd len="sm" w="sm" type="none"/>
          </a:ln>
        </p:spPr>
        <p:txBody>
          <a:bodyPr anchorCtr="0" anchor="t" bIns="91425" lIns="91425" spcFirstLastPara="1" rIns="91425" wrap="square" tIns="91425">
            <a:spAutoFit/>
          </a:bodyPr>
          <a:lstStyle/>
          <a:p>
            <a:pPr indent="0" lvl="0" marL="292100" rtl="0" algn="ctr">
              <a:lnSpc>
                <a:spcPct val="115000"/>
              </a:lnSpc>
              <a:spcBef>
                <a:spcPts val="0"/>
              </a:spcBef>
              <a:spcAft>
                <a:spcPts val="0"/>
              </a:spcAft>
              <a:buNone/>
            </a:pPr>
            <a:r>
              <a:rPr b="1" lang="es" u="sng">
                <a:solidFill>
                  <a:schemeClr val="hlink"/>
                </a:solidFill>
                <a:latin typeface="DM Serif Display"/>
                <a:ea typeface="DM Serif Display"/>
                <a:cs typeface="DM Serif Display"/>
                <a:sym typeface="DM Serif Display"/>
                <a:hlinkClick r:id="rId3"/>
              </a:rPr>
              <a:t>IMAGES LINK</a:t>
            </a:r>
            <a:endParaRPr b="1">
              <a:solidFill>
                <a:schemeClr val="dk2"/>
              </a:solidFill>
              <a:latin typeface="DM Serif Display"/>
              <a:ea typeface="DM Serif Display"/>
              <a:cs typeface="DM Serif Display"/>
              <a:sym typeface="DM Serif Display"/>
            </a:endParaRPr>
          </a:p>
          <a:p>
            <a:pPr indent="0" lvl="0" marL="292100" rtl="0" algn="ctr">
              <a:lnSpc>
                <a:spcPct val="115000"/>
              </a:lnSpc>
              <a:spcBef>
                <a:spcPts val="0"/>
              </a:spcBef>
              <a:spcAft>
                <a:spcPts val="0"/>
              </a:spcAft>
              <a:buNone/>
            </a:pPr>
            <a:r>
              <a:t/>
            </a:r>
            <a:endParaRPr b="1" sz="1200">
              <a:solidFill>
                <a:srgbClr val="0000FF"/>
              </a:solidFill>
              <a:latin typeface="DM Serif Display"/>
              <a:ea typeface="DM Serif Display"/>
              <a:cs typeface="DM Serif Display"/>
              <a:sym typeface="DM Serif Display"/>
            </a:endParaRPr>
          </a:p>
        </p:txBody>
      </p:sp>
      <p:pic>
        <p:nvPicPr>
          <p:cNvPr id="177" name="Google Shape;177;p27" title="IMG_2890.jpg"/>
          <p:cNvPicPr preferRelativeResize="0"/>
          <p:nvPr/>
        </p:nvPicPr>
        <p:blipFill>
          <a:blip r:embed="rId4">
            <a:alphaModFix/>
          </a:blip>
          <a:stretch>
            <a:fillRect/>
          </a:stretch>
        </p:blipFill>
        <p:spPr>
          <a:xfrm>
            <a:off x="792825" y="1365425"/>
            <a:ext cx="2807175" cy="2256616"/>
          </a:xfrm>
          <a:prstGeom prst="rect">
            <a:avLst/>
          </a:prstGeom>
          <a:noFill/>
          <a:ln>
            <a:noFill/>
          </a:ln>
        </p:spPr>
      </p:pic>
      <p:sp>
        <p:nvSpPr>
          <p:cNvPr id="178" name="Google Shape;178;p27"/>
          <p:cNvSpPr txBox="1"/>
          <p:nvPr/>
        </p:nvSpPr>
        <p:spPr>
          <a:xfrm>
            <a:off x="716625" y="3705225"/>
            <a:ext cx="55350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i="1" lang="es" sz="1200">
                <a:solidFill>
                  <a:srgbClr val="454E53"/>
                </a:solidFill>
                <a:latin typeface="Lato"/>
                <a:ea typeface="Lato"/>
                <a:cs typeface="Lato"/>
                <a:sym typeface="Lato"/>
              </a:rPr>
              <a:t>Pablo in Roma with  Isabel Coixet and Margherita Buy. </a:t>
            </a:r>
            <a:endParaRPr i="1"/>
          </a:p>
        </p:txBody>
      </p:sp>
      <p:pic>
        <p:nvPicPr>
          <p:cNvPr id="179" name="Google Shape;179;p27" title="Captura de pantalla 2025-03-17 a las 21.49.05.png"/>
          <p:cNvPicPr preferRelativeResize="0"/>
          <p:nvPr/>
        </p:nvPicPr>
        <p:blipFill rotWithShape="1">
          <a:blip r:embed="rId5">
            <a:alphaModFix/>
          </a:blip>
          <a:srcRect b="0" l="2971" r="3308" t="3166"/>
          <a:stretch/>
        </p:blipFill>
        <p:spPr>
          <a:xfrm>
            <a:off x="3541625" y="1365425"/>
            <a:ext cx="2959575" cy="2256627"/>
          </a:xfrm>
          <a:prstGeom prst="rect">
            <a:avLst/>
          </a:prstGeom>
          <a:noFill/>
          <a:ln cap="flat" cmpd="sng" w="9525">
            <a:solidFill>
              <a:schemeClr val="lt1"/>
            </a:solidFill>
            <a:prstDash val="solid"/>
            <a:round/>
            <a:headEnd len="sm" w="sm" type="none"/>
            <a:tailEnd len="sm" w="sm" type="none"/>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8"/>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85" name="Google Shape;185;p28"/>
          <p:cNvPicPr preferRelativeResize="0"/>
          <p:nvPr/>
        </p:nvPicPr>
        <p:blipFill>
          <a:blip r:embed="rId3">
            <a:alphaModFix/>
          </a:blip>
          <a:stretch>
            <a:fillRect/>
          </a:stretch>
        </p:blipFill>
        <p:spPr>
          <a:xfrm>
            <a:off x="4265875" y="8324287"/>
            <a:ext cx="605000" cy="181100"/>
          </a:xfrm>
          <a:prstGeom prst="rect">
            <a:avLst/>
          </a:prstGeom>
          <a:noFill/>
          <a:ln>
            <a:noFill/>
          </a:ln>
        </p:spPr>
      </p:pic>
      <p:pic>
        <p:nvPicPr>
          <p:cNvPr id="186" name="Google Shape;186;p28"/>
          <p:cNvPicPr preferRelativeResize="0"/>
          <p:nvPr/>
        </p:nvPicPr>
        <p:blipFill>
          <a:blip r:embed="rId4">
            <a:alphaModFix/>
          </a:blip>
          <a:stretch>
            <a:fillRect/>
          </a:stretch>
        </p:blipFill>
        <p:spPr>
          <a:xfrm>
            <a:off x="2234259" y="8301053"/>
            <a:ext cx="1128504" cy="227571"/>
          </a:xfrm>
          <a:prstGeom prst="rect">
            <a:avLst/>
          </a:prstGeom>
          <a:noFill/>
          <a:ln>
            <a:noFill/>
          </a:ln>
        </p:spPr>
      </p:pic>
      <p:pic>
        <p:nvPicPr>
          <p:cNvPr id="187" name="Google Shape;187;p28" title="Captura de pantalla 2024-11-22 a las 12.18.24.png"/>
          <p:cNvPicPr preferRelativeResize="0"/>
          <p:nvPr/>
        </p:nvPicPr>
        <p:blipFill>
          <a:blip r:embed="rId5">
            <a:alphaModFix/>
          </a:blip>
          <a:stretch>
            <a:fillRect/>
          </a:stretch>
        </p:blipFill>
        <p:spPr>
          <a:xfrm>
            <a:off x="1191725" y="1629983"/>
            <a:ext cx="4840500" cy="3233400"/>
          </a:xfrm>
          <a:prstGeom prst="roundRect">
            <a:avLst>
              <a:gd fmla="val 162" name="adj"/>
            </a:avLst>
          </a:prstGeom>
          <a:noFill/>
          <a:ln>
            <a:noFill/>
          </a:ln>
          <a:effectLst>
            <a:outerShdw blurRad="57150" rotWithShape="0" algn="bl" dir="5400000" dist="19050">
              <a:srgbClr val="000000">
                <a:alpha val="50000"/>
              </a:srgbClr>
            </a:outerShdw>
          </a:effectLst>
        </p:spPr>
      </p:pic>
      <p:sp>
        <p:nvSpPr>
          <p:cNvPr id="188" name="Google Shape;188;p28"/>
          <p:cNvSpPr txBox="1"/>
          <p:nvPr/>
        </p:nvSpPr>
        <p:spPr>
          <a:xfrm rot="156969">
            <a:off x="1252394" y="5329776"/>
            <a:ext cx="4712512" cy="1908484"/>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s">
                <a:solidFill>
                  <a:srgbClr val="434343"/>
                </a:solidFill>
                <a:latin typeface="Homemade Apple"/>
                <a:ea typeface="Homemade Apple"/>
                <a:cs typeface="Homemade Apple"/>
                <a:sym typeface="Homemade Apple"/>
              </a:rPr>
              <a:t>Caro Pier Paolo, </a:t>
            </a:r>
            <a:endParaRPr>
              <a:solidFill>
                <a:srgbClr val="434343"/>
              </a:solidFill>
              <a:latin typeface="Homemade Apple"/>
              <a:ea typeface="Homemade Apple"/>
              <a:cs typeface="Homemade Apple"/>
              <a:sym typeface="Homemade Apple"/>
            </a:endParaRPr>
          </a:p>
          <a:p>
            <a:pPr indent="0" lvl="0" marL="0" rtl="0" algn="just">
              <a:spcBef>
                <a:spcPts val="0"/>
              </a:spcBef>
              <a:spcAft>
                <a:spcPts val="0"/>
              </a:spcAft>
              <a:buNone/>
            </a:pPr>
            <a:r>
              <a:t/>
            </a:r>
            <a:endParaRPr>
              <a:solidFill>
                <a:srgbClr val="434343"/>
              </a:solidFill>
              <a:latin typeface="Homemade Apple"/>
              <a:ea typeface="Homemade Apple"/>
              <a:cs typeface="Homemade Apple"/>
              <a:sym typeface="Homemade Apple"/>
            </a:endParaRPr>
          </a:p>
          <a:p>
            <a:pPr indent="0" lvl="0" marL="0" rtl="0" algn="just">
              <a:spcBef>
                <a:spcPts val="0"/>
              </a:spcBef>
              <a:spcAft>
                <a:spcPts val="0"/>
              </a:spcAft>
              <a:buNone/>
            </a:pPr>
            <a:r>
              <a:rPr lang="es">
                <a:solidFill>
                  <a:srgbClr val="434343"/>
                </a:solidFill>
                <a:latin typeface="Homemade Apple"/>
                <a:ea typeface="Homemade Apple"/>
                <a:cs typeface="Homemade Apple"/>
                <a:sym typeface="Homemade Apple"/>
              </a:rPr>
              <a:t>Se Nanni Moretti è il regista che è oggi, è anche a causa di quello che è successo su quella spiaggia di Ostia.</a:t>
            </a:r>
            <a:endParaRPr>
              <a:solidFill>
                <a:srgbClr val="434343"/>
              </a:solidFill>
              <a:latin typeface="Homemade Apple"/>
              <a:ea typeface="Homemade Apple"/>
              <a:cs typeface="Homemade Apple"/>
              <a:sym typeface="Homemade Apple"/>
            </a:endParaRPr>
          </a:p>
          <a:p>
            <a:pPr indent="0" lvl="0" marL="0" rtl="0" algn="just">
              <a:spcBef>
                <a:spcPts val="0"/>
              </a:spcBef>
              <a:spcAft>
                <a:spcPts val="0"/>
              </a:spcAft>
              <a:buNone/>
            </a:pPr>
            <a:r>
              <a:t/>
            </a:r>
            <a:endParaRPr>
              <a:latin typeface="Homemade Apple"/>
              <a:ea typeface="Homemade Apple"/>
              <a:cs typeface="Homemade Apple"/>
              <a:sym typeface="Homemade Apple"/>
            </a:endParaRPr>
          </a:p>
          <a:p>
            <a:pPr indent="0" lvl="0" marL="0" rtl="0" algn="just">
              <a:spcBef>
                <a:spcPts val="0"/>
              </a:spcBef>
              <a:spcAft>
                <a:spcPts val="0"/>
              </a:spcAft>
              <a:buNone/>
            </a:pPr>
            <a:r>
              <a:t/>
            </a:r>
            <a:endParaRPr>
              <a:latin typeface="Homemade Apple"/>
              <a:ea typeface="Homemade Apple"/>
              <a:cs typeface="Homemade Apple"/>
              <a:sym typeface="Homemade Apple"/>
            </a:endParaRPr>
          </a:p>
          <a:p>
            <a:pPr indent="0" lvl="0" marL="0" rtl="0" algn="r">
              <a:spcBef>
                <a:spcPts val="0"/>
              </a:spcBef>
              <a:spcAft>
                <a:spcPts val="0"/>
              </a:spcAft>
              <a:buNone/>
            </a:pPr>
            <a:r>
              <a:rPr lang="es">
                <a:solidFill>
                  <a:srgbClr val="434343"/>
                </a:solidFill>
                <a:latin typeface="Homemade Apple"/>
                <a:ea typeface="Homemade Apple"/>
                <a:cs typeface="Homemade Apple"/>
                <a:sym typeface="Homemade Apple"/>
              </a:rPr>
              <a:t>Pablo M .</a:t>
            </a:r>
            <a:endParaRPr>
              <a:solidFill>
                <a:srgbClr val="434343"/>
              </a:solidFill>
              <a:latin typeface="Homemade Apple"/>
              <a:ea typeface="Homemade Apple"/>
              <a:cs typeface="Homemade Apple"/>
              <a:sym typeface="Homemade Apple"/>
            </a:endParaRPr>
          </a:p>
        </p:txBody>
      </p:sp>
      <p:sp>
        <p:nvSpPr>
          <p:cNvPr id="189" name="Google Shape;189;p28"/>
          <p:cNvSpPr txBox="1"/>
          <p:nvPr/>
        </p:nvSpPr>
        <p:spPr>
          <a:xfrm rot="-167143">
            <a:off x="1317874" y="1686421"/>
            <a:ext cx="2999945" cy="400076"/>
          </a:xfrm>
          <a:prstGeom prst="rect">
            <a:avLst/>
          </a:prstGeom>
          <a:noFill/>
          <a:ln>
            <a:noFill/>
          </a:ln>
        </p:spPr>
        <p:txBody>
          <a:bodyPr anchorCtr="0" anchor="t" bIns="91425" lIns="91425" spcFirstLastPara="1" rIns="91425" wrap="square" tIns="91425">
            <a:spAutoFit/>
          </a:bodyPr>
          <a:lstStyle/>
          <a:p>
            <a:pPr indent="0" lvl="0" marL="0" rtl="0" algn="just">
              <a:spcBef>
                <a:spcPts val="0"/>
              </a:spcBef>
              <a:spcAft>
                <a:spcPts val="0"/>
              </a:spcAft>
              <a:buNone/>
            </a:pPr>
            <a:r>
              <a:rPr lang="es">
                <a:solidFill>
                  <a:srgbClr val="F3F3F3"/>
                </a:solidFill>
                <a:latin typeface="Homemade Apple"/>
                <a:ea typeface="Homemade Apple"/>
                <a:cs typeface="Homemade Apple"/>
                <a:sym typeface="Homemade Apple"/>
              </a:rPr>
              <a:t>Salina, 2024</a:t>
            </a:r>
            <a:endParaRPr>
              <a:solidFill>
                <a:srgbClr val="F3F3F3"/>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9"/>
          <p:cNvSpPr/>
          <p:nvPr/>
        </p:nvSpPr>
        <p:spPr>
          <a:xfrm>
            <a:off x="327625" y="332025"/>
            <a:ext cx="6568800" cy="8420100"/>
          </a:xfrm>
          <a:prstGeom prst="roundRect">
            <a:avLst>
              <a:gd fmla="val 8998" name="adj"/>
            </a:avLst>
          </a:prstGeom>
          <a:noFill/>
          <a:ln cap="flat" cmpd="sng" w="9525">
            <a:solidFill>
              <a:srgbClr val="FD260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95" name="Google Shape;195;p29"/>
          <p:cNvPicPr preferRelativeResize="0"/>
          <p:nvPr/>
        </p:nvPicPr>
        <p:blipFill>
          <a:blip r:embed="rId3">
            <a:alphaModFix/>
          </a:blip>
          <a:stretch>
            <a:fillRect/>
          </a:stretch>
        </p:blipFill>
        <p:spPr>
          <a:xfrm>
            <a:off x="3075500" y="6228875"/>
            <a:ext cx="3357500" cy="875450"/>
          </a:xfrm>
          <a:prstGeom prst="rect">
            <a:avLst/>
          </a:prstGeom>
          <a:noFill/>
          <a:ln>
            <a:noFill/>
          </a:ln>
        </p:spPr>
      </p:pic>
      <p:sp>
        <p:nvSpPr>
          <p:cNvPr id="196" name="Google Shape;196;p29"/>
          <p:cNvSpPr txBox="1"/>
          <p:nvPr/>
        </p:nvSpPr>
        <p:spPr>
          <a:xfrm>
            <a:off x="687700" y="556325"/>
            <a:ext cx="5745300" cy="58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s" sz="1500">
                <a:solidFill>
                  <a:srgbClr val="FD2604"/>
                </a:solidFill>
                <a:latin typeface="Lato"/>
                <a:ea typeface="Lato"/>
                <a:cs typeface="Lato"/>
                <a:sym typeface="Lato"/>
              </a:rPr>
              <a:t>PRESS.</a:t>
            </a:r>
            <a:endParaRPr b="1" sz="1500">
              <a:solidFill>
                <a:srgbClr val="FD2604"/>
              </a:solidFill>
              <a:latin typeface="Lato"/>
              <a:ea typeface="Lato"/>
              <a:cs typeface="Lato"/>
              <a:sym typeface="Lato"/>
            </a:endParaRPr>
          </a:p>
        </p:txBody>
      </p:sp>
      <p:sp>
        <p:nvSpPr>
          <p:cNvPr id="197" name="Google Shape;197;p29"/>
          <p:cNvSpPr txBox="1"/>
          <p:nvPr/>
        </p:nvSpPr>
        <p:spPr>
          <a:xfrm>
            <a:off x="4562138" y="7243575"/>
            <a:ext cx="1977900" cy="709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200"/>
              </a:spcBef>
              <a:spcAft>
                <a:spcPts val="0"/>
              </a:spcAft>
              <a:buClr>
                <a:schemeClr val="dk1"/>
              </a:buClr>
              <a:buSzPts val="1100"/>
              <a:buFont typeface="Arial"/>
              <a:buNone/>
            </a:pPr>
            <a:r>
              <a:rPr lang="es" sz="1050" u="sng">
                <a:solidFill>
                  <a:srgbClr val="FD2604"/>
                </a:solidFill>
                <a:highlight>
                  <a:srgbClr val="FFFFFF"/>
                </a:highlight>
                <a:latin typeface="Roboto"/>
                <a:ea typeface="Roboto"/>
                <a:cs typeface="Roboto"/>
                <a:sym typeface="Roboto"/>
                <a:hlinkClick r:id="rId4">
                  <a:extLst>
                    <a:ext uri="{A12FA001-AC4F-418D-AE19-62706E023703}">
                      <ahyp:hlinkClr val="tx"/>
                    </a:ext>
                  </a:extLst>
                </a:hlinkClick>
              </a:rPr>
              <a:t>paula@amigossolutions.net</a:t>
            </a:r>
            <a:r>
              <a:rPr lang="es" sz="1050">
                <a:solidFill>
                  <a:srgbClr val="FD2604"/>
                </a:solidFill>
                <a:highlight>
                  <a:srgbClr val="FFFFFF"/>
                </a:highlight>
                <a:latin typeface="Roboto"/>
                <a:ea typeface="Roboto"/>
                <a:cs typeface="Roboto"/>
                <a:sym typeface="Roboto"/>
              </a:rPr>
              <a:t> </a:t>
            </a:r>
            <a:endParaRPr sz="1200">
              <a:solidFill>
                <a:srgbClr val="FD2604"/>
              </a:solidFill>
              <a:latin typeface="Lato"/>
              <a:ea typeface="Lato"/>
              <a:cs typeface="Lato"/>
              <a:sym typeface="Lato"/>
            </a:endParaRPr>
          </a:p>
          <a:p>
            <a:pPr indent="0" lvl="0" marL="292100" rtl="0" algn="just">
              <a:lnSpc>
                <a:spcPct val="115000"/>
              </a:lnSpc>
              <a:spcBef>
                <a:spcPts val="1200"/>
              </a:spcBef>
              <a:spcAft>
                <a:spcPts val="0"/>
              </a:spcAft>
              <a:buNone/>
            </a:pPr>
            <a:r>
              <a:t/>
            </a:r>
            <a:endParaRPr sz="1200">
              <a:solidFill>
                <a:srgbClr val="454E53"/>
              </a:solidFill>
              <a:latin typeface="Lato"/>
              <a:ea typeface="Lato"/>
              <a:cs typeface="Lato"/>
              <a:sym typeface="Lato"/>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pic>
        <p:nvPicPr>
          <p:cNvPr id="202" name="Google Shape;202;p30"/>
          <p:cNvPicPr preferRelativeResize="0"/>
          <p:nvPr/>
        </p:nvPicPr>
        <p:blipFill>
          <a:blip r:embed="rId3">
            <a:alphaModFix/>
          </a:blip>
          <a:stretch>
            <a:fillRect/>
          </a:stretch>
        </p:blipFill>
        <p:spPr>
          <a:xfrm>
            <a:off x="544300" y="152400"/>
            <a:ext cx="6111395" cy="869519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